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8" r:id="rId15"/>
    <p:sldId id="287" r:id="rId16"/>
    <p:sldId id="289" r:id="rId17"/>
    <p:sldId id="297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69" r:id="rId26"/>
    <p:sldId id="270" r:id="rId27"/>
    <p:sldId id="271" r:id="rId28"/>
    <p:sldId id="272" r:id="rId29"/>
    <p:sldId id="298" r:id="rId30"/>
    <p:sldId id="273" r:id="rId31"/>
    <p:sldId id="274" r:id="rId32"/>
    <p:sldId id="275" r:id="rId33"/>
    <p:sldId id="276" r:id="rId34"/>
    <p:sldId id="277" r:id="rId35"/>
    <p:sldId id="301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99" r:id="rId44"/>
    <p:sldId id="300" r:id="rId45"/>
    <p:sldId id="302" r:id="rId46"/>
    <p:sldId id="325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54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!!Templates\Cross-brand_Ppt_template\Diagonal45Feath3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5486400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4617600" y="1481328"/>
            <a:ext cx="7387200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900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pic>
        <p:nvPicPr>
          <p:cNvPr id="12" name="Picture 6" descr="C:\!!Templates\Cross-brand_Ppt_template\!!Masthead_Final-1d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17600" y="4408714"/>
            <a:ext cx="7387200" cy="1892074"/>
          </a:xfrm>
        </p:spPr>
        <p:txBody>
          <a:bodyPr/>
          <a:lstStyle>
            <a:lvl1pPr marL="0" indent="0">
              <a:buNone/>
              <a:defRPr/>
            </a:lvl1pPr>
            <a:lvl2pPr marL="284400" indent="0">
              <a:buNone/>
              <a:defRPr/>
            </a:lvl2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6370653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18" y="457203"/>
            <a:ext cx="3933109" cy="160136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555" y="986347"/>
            <a:ext cx="6171023" cy="487370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 marL="679984" indent="0">
              <a:buNone/>
              <a:defRPr sz="1535"/>
            </a:lvl4pPr>
            <a:lvl5pPr>
              <a:defRPr sz="1535"/>
            </a:lvl5pPr>
            <a:lvl6pPr>
              <a:defRPr sz="2924"/>
            </a:lvl6pPr>
            <a:lvl7pPr>
              <a:defRPr sz="2924"/>
            </a:lvl7pPr>
            <a:lvl8pPr>
              <a:defRPr sz="2924"/>
            </a:lvl8pPr>
            <a:lvl9pPr>
              <a:defRPr sz="292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18" y="2058564"/>
            <a:ext cx="3933109" cy="3810773"/>
          </a:xfrm>
        </p:spPr>
        <p:txBody>
          <a:bodyPr/>
          <a:lstStyle>
            <a:lvl1pPr marL="0" indent="0">
              <a:buNone/>
              <a:defRPr sz="2100"/>
            </a:lvl1pPr>
            <a:lvl2pPr marL="668381" indent="0">
              <a:buNone/>
              <a:defRPr sz="2047"/>
            </a:lvl2pPr>
            <a:lvl3pPr marL="1336761" indent="0">
              <a:buNone/>
              <a:defRPr sz="1754"/>
            </a:lvl3pPr>
            <a:lvl4pPr marL="2005142" indent="0">
              <a:buNone/>
              <a:defRPr sz="1462"/>
            </a:lvl4pPr>
            <a:lvl5pPr marL="2673523" indent="0">
              <a:buNone/>
              <a:defRPr sz="1462"/>
            </a:lvl5pPr>
            <a:lvl6pPr marL="3341903" indent="0">
              <a:buNone/>
              <a:defRPr sz="1462"/>
            </a:lvl6pPr>
            <a:lvl7pPr marL="4010284" indent="0">
              <a:buNone/>
              <a:defRPr sz="1462"/>
            </a:lvl7pPr>
            <a:lvl8pPr marL="4678665" indent="0">
              <a:buNone/>
              <a:defRPr sz="1462"/>
            </a:lvl8pPr>
            <a:lvl9pPr marL="5347045" indent="0">
              <a:buNone/>
              <a:defRPr sz="146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6EA12-0A65-48B3-8B6B-D991D308EF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168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18" y="457203"/>
            <a:ext cx="3933109" cy="160136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555" y="1019354"/>
            <a:ext cx="6171023" cy="4873705"/>
          </a:xfrm>
        </p:spPr>
        <p:txBody>
          <a:bodyPr/>
          <a:lstStyle>
            <a:lvl1pPr marL="0" indent="0">
              <a:buNone/>
              <a:defRPr sz="3509"/>
            </a:lvl1pPr>
            <a:lvl2pPr marL="668381" indent="0">
              <a:buNone/>
              <a:defRPr sz="4093"/>
            </a:lvl2pPr>
            <a:lvl3pPr marL="1336761" indent="0">
              <a:buNone/>
              <a:defRPr sz="3509"/>
            </a:lvl3pPr>
            <a:lvl4pPr marL="2005142" indent="0">
              <a:buNone/>
              <a:defRPr sz="2924"/>
            </a:lvl4pPr>
            <a:lvl5pPr marL="2673523" indent="0">
              <a:buNone/>
              <a:defRPr sz="2924"/>
            </a:lvl5pPr>
            <a:lvl6pPr marL="3341903" indent="0">
              <a:buNone/>
              <a:defRPr sz="2924"/>
            </a:lvl6pPr>
            <a:lvl7pPr marL="4010284" indent="0">
              <a:buNone/>
              <a:defRPr sz="2924"/>
            </a:lvl7pPr>
            <a:lvl8pPr marL="4678665" indent="0">
              <a:buNone/>
              <a:defRPr sz="2924"/>
            </a:lvl8pPr>
            <a:lvl9pPr marL="5347045" indent="0">
              <a:buNone/>
              <a:defRPr sz="2924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18" y="2058564"/>
            <a:ext cx="3933109" cy="3810773"/>
          </a:xfrm>
        </p:spPr>
        <p:txBody>
          <a:bodyPr/>
          <a:lstStyle>
            <a:lvl1pPr marL="0" indent="0">
              <a:buNone/>
              <a:defRPr sz="2100"/>
            </a:lvl1pPr>
            <a:lvl2pPr marL="668381" indent="0">
              <a:buNone/>
              <a:defRPr sz="2047"/>
            </a:lvl2pPr>
            <a:lvl3pPr marL="1336761" indent="0">
              <a:buNone/>
              <a:defRPr sz="1754"/>
            </a:lvl3pPr>
            <a:lvl4pPr marL="2005142" indent="0">
              <a:buNone/>
              <a:defRPr sz="1462"/>
            </a:lvl4pPr>
            <a:lvl5pPr marL="2673523" indent="0">
              <a:buNone/>
              <a:defRPr sz="1462"/>
            </a:lvl5pPr>
            <a:lvl6pPr marL="3341903" indent="0">
              <a:buNone/>
              <a:defRPr sz="1462"/>
            </a:lvl6pPr>
            <a:lvl7pPr marL="4010284" indent="0">
              <a:buNone/>
              <a:defRPr sz="1462"/>
            </a:lvl7pPr>
            <a:lvl8pPr marL="4678665" indent="0">
              <a:buNone/>
              <a:defRPr sz="1462"/>
            </a:lvl8pPr>
            <a:lvl9pPr marL="5347045" indent="0">
              <a:buNone/>
              <a:defRPr sz="146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53D35-9699-4B1B-B89E-F519F54DD4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0913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7C73D-9F9A-4C0A-88F8-EFE21963CF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7252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7662" y="508258"/>
            <a:ext cx="2914716" cy="6078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519" y="508258"/>
            <a:ext cx="8437667" cy="6078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A3CFC-1F6A-4639-BC10-5512BC8EFF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587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70326" y="1239313"/>
            <a:ext cx="11643876" cy="2515126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26" y="3906841"/>
            <a:ext cx="11643876" cy="2679699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519" y="508262"/>
            <a:ext cx="11658859" cy="6057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FAB30-862A-4B6A-9A26-7B9166A3E4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3399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363940" y="1239314"/>
            <a:ext cx="5596381" cy="5347151"/>
          </a:xfrm>
        </p:spPr>
        <p:txBody>
          <a:bodyPr/>
          <a:lstStyle/>
          <a:p>
            <a:pPr lvl="0"/>
            <a:r>
              <a:rPr lang="en-US" noProof="0" dirty="0" smtClean="0"/>
              <a:t>Click icon to add online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6798" y="1239314"/>
            <a:ext cx="5746425" cy="5347151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519" y="508262"/>
            <a:ext cx="11658859" cy="6057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C1FD9-979D-4EE3-A78E-6871619957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4697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519" y="508262"/>
            <a:ext cx="11658859" cy="6057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73519" y="1218429"/>
            <a:ext cx="11658859" cy="5368037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A1FD4-ADD9-410C-BF6D-441AD36966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332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5486400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C:\!!Templates\Cross-brand_Ppt_template\!!Cover_title_illustration_Final-1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66739"/>
            <a:ext cx="3759200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7600" y="1481328"/>
            <a:ext cx="7387200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900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 smtClean="0"/>
              <a:t>Course title</a:t>
            </a:r>
          </a:p>
        </p:txBody>
      </p:sp>
      <p:pic>
        <p:nvPicPr>
          <p:cNvPr id="14" name="Picture 6" descr="C:\!!Templates\Cross-brand_Ppt_template\!!Masthead_Final-1d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17600" y="4408714"/>
            <a:ext cx="7387200" cy="1892074"/>
          </a:xfrm>
        </p:spPr>
        <p:txBody>
          <a:bodyPr/>
          <a:lstStyle>
            <a:lvl1pPr marL="0" indent="0">
              <a:buNone/>
              <a:defRPr/>
            </a:lvl1pPr>
            <a:lvl2pPr marL="284400" indent="0">
              <a:buNone/>
              <a:defRPr/>
            </a:lvl2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015809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!!Templates\Cross-brand_Ppt_template\Topic_diagonals_footer-roo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863"/>
            <a:ext cx="54864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20768" y="1481328"/>
            <a:ext cx="7387200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900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 smtClean="0"/>
              <a:t>Topic/lesson title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575300" y="6638544"/>
            <a:ext cx="1102784" cy="1651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6" descr="C:\!!Templates\Cross-brand_Ppt_template\!!Masthead_Final-1d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17600" y="4408714"/>
            <a:ext cx="7387200" cy="1892074"/>
          </a:xfrm>
        </p:spPr>
        <p:txBody>
          <a:bodyPr/>
          <a:lstStyle>
            <a:lvl1pPr marL="0" indent="0">
              <a:buNone/>
              <a:defRPr/>
            </a:lvl1pPr>
            <a:lvl2pPr marL="284400" indent="0">
              <a:buNone/>
              <a:defRPr/>
            </a:lvl2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9251172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D8E-F00C-4D07-893C-862C93EEB4C3}" type="datetimeFigureOut">
              <a:rPr lang="en-IN" smtClean="0"/>
              <a:t>28-01-2022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C2951-81BE-46BE-8B5D-46BEBEF2F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4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1061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" y="1191600"/>
            <a:ext cx="10265664" cy="5360400"/>
          </a:xfrm>
        </p:spPr>
        <p:txBody>
          <a:bodyPr/>
          <a:lstStyle>
            <a:lvl1pPr marL="448056" indent="-448056">
              <a:buClr>
                <a:srgbClr val="00649D"/>
              </a:buClr>
              <a:buSzPct val="100000"/>
              <a:buFont typeface="+mj-lt"/>
              <a:buAutoNum type="arabicPeriod"/>
              <a:defRPr/>
            </a:lvl1pPr>
            <a:lvl2pPr marL="905256" indent="-448056">
              <a:buSzPct val="100000"/>
              <a:buFont typeface="+mj-lt"/>
              <a:buAutoNum type="alphaUcPeriod"/>
              <a:defRPr/>
            </a:lvl2pPr>
            <a:lvl3pPr marL="507600" indent="0">
              <a:buNone/>
              <a:defRPr/>
            </a:lvl3pPr>
            <a:lvl4pPr marL="679984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8921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!!Templates\Cross-brand_Ppt_template\!!Right_corner_illustrations_Final-Exercis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167" y="560388"/>
            <a:ext cx="14732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" y="1191600"/>
            <a:ext cx="10267200" cy="5360400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0587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234" y="1710442"/>
            <a:ext cx="10512765" cy="285227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234" y="4590569"/>
            <a:ext cx="10512765" cy="1499245"/>
          </a:xfrm>
        </p:spPr>
        <p:txBody>
          <a:bodyPr/>
          <a:lstStyle>
            <a:lvl1pPr marL="0" indent="0">
              <a:buNone/>
              <a:defRPr sz="2100"/>
            </a:lvl1pPr>
            <a:lvl2pPr marL="668381" indent="0">
              <a:buNone/>
              <a:defRPr sz="2924"/>
            </a:lvl2pPr>
            <a:lvl3pPr marL="1336761" indent="0">
              <a:buNone/>
              <a:defRPr sz="2631"/>
            </a:lvl3pPr>
            <a:lvl4pPr marL="2005142" indent="0">
              <a:buNone/>
              <a:defRPr sz="2339"/>
            </a:lvl4pPr>
            <a:lvl5pPr marL="2673523" indent="0">
              <a:buNone/>
              <a:defRPr sz="2339"/>
            </a:lvl5pPr>
            <a:lvl6pPr marL="3341903" indent="0">
              <a:buNone/>
              <a:defRPr sz="2339"/>
            </a:lvl6pPr>
            <a:lvl7pPr marL="4010284" indent="0">
              <a:buNone/>
              <a:defRPr sz="2339"/>
            </a:lvl7pPr>
            <a:lvl8pPr marL="4678665" indent="0">
              <a:buNone/>
              <a:defRPr sz="2339"/>
            </a:lvl8pPr>
            <a:lvl9pPr marL="5347045" indent="0">
              <a:buNone/>
              <a:defRPr sz="233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FEF3C-BFF5-4598-9D1B-1BD302EA27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7377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3522" y="1218429"/>
            <a:ext cx="5676191" cy="5368037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190" y="1218429"/>
            <a:ext cx="5676191" cy="5368037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95F61-18A5-496F-99BC-14D9FC7ECC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1294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0" y="364369"/>
            <a:ext cx="10515959" cy="1325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18" y="1680271"/>
            <a:ext cx="5159013" cy="823889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668381" indent="0">
              <a:buNone/>
              <a:defRPr sz="2924" b="1"/>
            </a:lvl2pPr>
            <a:lvl3pPr marL="1336761" indent="0">
              <a:buNone/>
              <a:defRPr sz="2631" b="1"/>
            </a:lvl3pPr>
            <a:lvl4pPr marL="2005142" indent="0">
              <a:buNone/>
              <a:defRPr sz="2339" b="1"/>
            </a:lvl4pPr>
            <a:lvl5pPr marL="2673523" indent="0">
              <a:buNone/>
              <a:defRPr sz="2339" b="1"/>
            </a:lvl5pPr>
            <a:lvl6pPr marL="3341903" indent="0">
              <a:buNone/>
              <a:defRPr sz="2339" b="1"/>
            </a:lvl6pPr>
            <a:lvl7pPr marL="4010284" indent="0">
              <a:buNone/>
              <a:defRPr sz="2339" b="1"/>
            </a:lvl7pPr>
            <a:lvl8pPr marL="4678665" indent="0">
              <a:buNone/>
              <a:defRPr sz="2339" b="1"/>
            </a:lvl8pPr>
            <a:lvl9pPr marL="5347045" indent="0">
              <a:buNone/>
              <a:defRPr sz="233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18" y="2504158"/>
            <a:ext cx="5159013" cy="368544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 marL="679984" indent="0">
              <a:buNone/>
              <a:defRPr sz="1754"/>
            </a:lvl4pPr>
            <a:lvl5pPr>
              <a:defRPr sz="1608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024" y="1680271"/>
            <a:ext cx="5184552" cy="823889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668381" indent="0">
              <a:buNone/>
              <a:defRPr sz="2924" b="1"/>
            </a:lvl2pPr>
            <a:lvl3pPr marL="1336761" indent="0">
              <a:buNone/>
              <a:defRPr sz="2631" b="1"/>
            </a:lvl3pPr>
            <a:lvl4pPr marL="2005142" indent="0">
              <a:buNone/>
              <a:defRPr sz="2339" b="1"/>
            </a:lvl4pPr>
            <a:lvl5pPr marL="2673523" indent="0">
              <a:buNone/>
              <a:defRPr sz="2339" b="1"/>
            </a:lvl5pPr>
            <a:lvl6pPr marL="3341903" indent="0">
              <a:buNone/>
              <a:defRPr sz="2339" b="1"/>
            </a:lvl6pPr>
            <a:lvl7pPr marL="4010284" indent="0">
              <a:buNone/>
              <a:defRPr sz="2339" b="1"/>
            </a:lvl7pPr>
            <a:lvl8pPr marL="4678665" indent="0">
              <a:buNone/>
              <a:defRPr sz="2339" b="1"/>
            </a:lvl8pPr>
            <a:lvl9pPr marL="5347045" indent="0">
              <a:buNone/>
              <a:defRPr sz="233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024" y="2504158"/>
            <a:ext cx="5184552" cy="368544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 marL="679984" indent="0">
              <a:buNone/>
              <a:defRPr sz="1754"/>
            </a:lvl4pPr>
            <a:lvl5pPr>
              <a:defRPr sz="1608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031B8-DB9D-417A-AA11-302E152BB2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9367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8E78C-0F93-4A43-ACD8-0787B77EB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4041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ADBCB-90C9-40AA-B762-FAACEAF55A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416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92800" y="576000"/>
            <a:ext cx="11740896" cy="4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92608" y="1191600"/>
            <a:ext cx="11745600" cy="53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937600" y="6638544"/>
            <a:ext cx="3840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6" descr="C:\!!Templates\Cross-brand_Ppt_template\!!Masthead_Final-1d.png"/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89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8969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 kern="1200">
          <a:solidFill>
            <a:srgbClr val="00649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2pPr>
      <a:lvl3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3pPr>
      <a:lvl4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4pPr>
      <a:lvl5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5pPr>
      <a:lvl6pPr marL="668381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6pPr>
      <a:lvl7pPr marL="1336761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7pPr>
      <a:lvl8pPr marL="2005142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8pPr>
      <a:lvl9pPr marL="2673523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9pPr>
    </p:titleStyle>
    <p:bodyStyle>
      <a:lvl1pPr marL="234000" indent="-234000" algn="l" defTabSz="896938" rtl="0" eaLnBrk="1" fontAlgn="base" hangingPunct="1">
        <a:lnSpc>
          <a:spcPct val="90000"/>
        </a:lnSpc>
        <a:spcBef>
          <a:spcPts val="600"/>
        </a:spcBef>
        <a:spcAft>
          <a:spcPts val="0"/>
        </a:spcAft>
        <a:buClr>
          <a:srgbClr val="00649D"/>
        </a:buClr>
        <a:buSzPct val="12000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72800" algn="l" defTabSz="896938" rtl="0" eaLnBrk="1" fontAlgn="base" hangingPunct="1">
        <a:lnSpc>
          <a:spcPct val="90000"/>
        </a:lnSpc>
        <a:spcBef>
          <a:spcPts val="200"/>
        </a:spcBef>
        <a:spcAft>
          <a:spcPts val="0"/>
        </a:spcAft>
        <a:buClr>
          <a:srgbClr val="008ABF"/>
        </a:buClr>
        <a:buSzPct val="100000"/>
        <a:buFont typeface="Arial" panose="020B0604020202020204" pitchFamily="34" charset="0"/>
        <a:buChar char="▪"/>
        <a:defRPr sz="1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0400" indent="-172800" algn="l" defTabSz="896938" rtl="0" eaLnBrk="1" fontAlgn="base" hangingPunct="1">
        <a:lnSpc>
          <a:spcPct val="90000"/>
        </a:lnSpc>
        <a:spcBef>
          <a:spcPts val="200"/>
        </a:spcBef>
        <a:spcAft>
          <a:spcPts val="0"/>
        </a:spcAft>
        <a:buClr>
          <a:srgbClr val="008ABF"/>
        </a:buClr>
        <a:buSzPct val="80000"/>
        <a:buFont typeface="Arial" panose="020B0604020202020204" pitchFamily="34" charset="0"/>
        <a:buChar char="−"/>
        <a:defRPr sz="1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1037" indent="0" algn="l" defTabSz="896938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None/>
        <a:defRPr sz="1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2363" indent="-223838" algn="l" defTabSz="896938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76094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6pPr>
      <a:lvl7pPr marL="4344474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7pPr>
      <a:lvl8pPr marL="5012855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8pPr>
      <a:lvl9pPr marL="5681236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1pPr>
      <a:lvl2pPr marL="668381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2pPr>
      <a:lvl3pPr marL="1336761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3pPr>
      <a:lvl4pPr marL="2005142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4pPr>
      <a:lvl5pPr marL="2673523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5pPr>
      <a:lvl6pPr marL="3341903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6pPr>
      <a:lvl7pPr marL="4010284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7pPr>
      <a:lvl8pPr marL="4678665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8pPr>
      <a:lvl9pPr marL="5347045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717" y="2233986"/>
            <a:ext cx="9144000" cy="1369825"/>
          </a:xfrm>
        </p:spPr>
        <p:txBody>
          <a:bodyPr/>
          <a:lstStyle/>
          <a:p>
            <a:r>
              <a:rPr lang="en-IN" b="1" dirty="0" smtClean="0"/>
              <a:t>Containers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2556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 smtClean="0"/>
              <a:t>Application Development Process</a:t>
            </a:r>
            <a:endParaRPr lang="en-IN" sz="3200" b="1" dirty="0"/>
          </a:p>
        </p:txBody>
      </p:sp>
      <p:pic>
        <p:nvPicPr>
          <p:cNvPr id="5122" name="Picture 2" descr="Software agency, web design agency, web designer, web developer, web  development agency, web programmers, website develo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51" y="2416829"/>
            <a:ext cx="3089649" cy="3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17311" y="5506479"/>
            <a:ext cx="138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Developers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35107" y="2707342"/>
            <a:ext cx="6069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smtClean="0"/>
              <a:t>Installation process different on each OS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smtClean="0"/>
              <a:t>Many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361261"/>
            <a:ext cx="2471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Before Containers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74442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1023" y="141007"/>
            <a:ext cx="10515600" cy="1325563"/>
          </a:xfrm>
        </p:spPr>
        <p:txBody>
          <a:bodyPr/>
          <a:lstStyle/>
          <a:p>
            <a:r>
              <a:rPr lang="en-IN" sz="3200" b="1" dirty="0" smtClean="0"/>
              <a:t>Application Development Process</a:t>
            </a:r>
            <a:endParaRPr lang="en-IN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023" y="1137143"/>
            <a:ext cx="2252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With Containers</a:t>
            </a:r>
            <a:endParaRPr lang="en-IN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4447" y="2554941"/>
            <a:ext cx="620342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dirty="0" smtClean="0"/>
              <a:t>Own isolated environment.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dirty="0" smtClean="0"/>
              <a:t>Packaged with all configuration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dirty="0" smtClean="0"/>
              <a:t>One command to install the app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dirty="0" smtClean="0"/>
              <a:t>Run same app with different versions</a:t>
            </a:r>
            <a:endParaRPr lang="en-IN" sz="28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306239" y="2554941"/>
            <a:ext cx="4625788" cy="2447365"/>
            <a:chOff x="6795251" y="3872754"/>
            <a:chExt cx="4625788" cy="2447365"/>
          </a:xfrm>
        </p:grpSpPr>
        <p:grpSp>
          <p:nvGrpSpPr>
            <p:cNvPr id="8" name="Group 7"/>
            <p:cNvGrpSpPr/>
            <p:nvPr/>
          </p:nvGrpSpPr>
          <p:grpSpPr>
            <a:xfrm>
              <a:off x="6795251" y="3872754"/>
              <a:ext cx="4625788" cy="2447365"/>
              <a:chOff x="5791201" y="3818965"/>
              <a:chExt cx="4975412" cy="268044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791201" y="3818965"/>
                <a:ext cx="4975412" cy="26804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311152" y="4187547"/>
                <a:ext cx="3935506" cy="194328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b="1" dirty="0" smtClean="0">
                    <a:solidFill>
                      <a:srgbClr val="FF0000"/>
                    </a:solidFill>
                  </a:rPr>
                  <a:t>Container</a:t>
                </a:r>
                <a:endParaRPr lang="en-IN" dirty="0">
                  <a:solidFill>
                    <a:srgbClr val="FF0000"/>
                  </a:solidFill>
                </a:endParaRPr>
              </a:p>
              <a:p>
                <a:pPr algn="ctr"/>
                <a:endParaRPr lang="en-IN" dirty="0" smtClean="0"/>
              </a:p>
              <a:p>
                <a:pPr algn="ctr"/>
                <a:endParaRPr lang="en-IN" dirty="0"/>
              </a:p>
              <a:p>
                <a:pPr algn="ctr"/>
                <a:endParaRPr lang="en-IN" dirty="0"/>
              </a:p>
            </p:txBody>
          </p:sp>
          <p:pic>
            <p:nvPicPr>
              <p:cNvPr id="11" name="Picture 2" descr="File:Database-postgres.svg - Wikimedia Comm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0881" y="4937495"/>
                <a:ext cx="492857" cy="6969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7914" y="5614681"/>
                <a:ext cx="1221468" cy="408174"/>
              </a:xfrm>
              <a:prstGeom prst="rect">
                <a:avLst/>
              </a:prstGeom>
            </p:spPr>
          </p:pic>
          <p:pic>
            <p:nvPicPr>
              <p:cNvPr id="14" name="Picture 4" descr="Nginx Phusion Passenger Load Balancing Docker PNG, Clipart, Angle, Area,  Brand, Computer Servers, Computer Software Fre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CBCBCB"/>
                  </a:clrFrom>
                  <a:clrTo>
                    <a:srgbClr val="CBCBC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3472" y="5071567"/>
                <a:ext cx="664475" cy="452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6" name="Picture 2" descr="Product Configuration Essentials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4363" y="5042138"/>
              <a:ext cx="617735" cy="6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ode File Computer System Vector Thin Line Icon Stock Vector - Illustration  of html, black: 154010118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9" t="12040" r="12684" b="15786"/>
            <a:stretch/>
          </p:blipFill>
          <p:spPr bwMode="auto">
            <a:xfrm>
              <a:off x="10206098" y="5111539"/>
              <a:ext cx="475085" cy="478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217737" y="5530396"/>
              <a:ext cx="790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err="1" smtClean="0"/>
                <a:t>Config</a:t>
              </a:r>
              <a:endParaRPr lang="en-IN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68349" y="5561173"/>
              <a:ext cx="1012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 smtClean="0"/>
                <a:t>Start Script</a:t>
              </a:r>
              <a:endParaRPr lang="en-IN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92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1023" y="141007"/>
            <a:ext cx="10515600" cy="1325563"/>
          </a:xfrm>
        </p:spPr>
        <p:txBody>
          <a:bodyPr/>
          <a:lstStyle/>
          <a:p>
            <a:r>
              <a:rPr lang="en-IN" sz="3200" b="1" dirty="0" smtClean="0"/>
              <a:t>Application Deployment Process</a:t>
            </a:r>
            <a:endParaRPr lang="en-IN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023" y="1137143"/>
            <a:ext cx="2471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Before Containers</a:t>
            </a:r>
            <a:endParaRPr lang="en-IN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6067" t="49293" r="74118" b="23044"/>
          <a:stretch/>
        </p:blipFill>
        <p:spPr>
          <a:xfrm>
            <a:off x="3802577" y="3294098"/>
            <a:ext cx="1724967" cy="2613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191062" y="2949757"/>
            <a:ext cx="2957411" cy="3357522"/>
            <a:chOff x="191062" y="2949757"/>
            <a:chExt cx="2957411" cy="3357522"/>
          </a:xfrm>
        </p:grpSpPr>
        <p:pic>
          <p:nvPicPr>
            <p:cNvPr id="7" name="Picture 2" descr="Software agency, web design agency, web designer, web developer, web  development agency, web programmers, website developer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62" y="2949757"/>
              <a:ext cx="2957411" cy="295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58040" y="5907169"/>
              <a:ext cx="13833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 smtClean="0"/>
                <a:t>Developers</a:t>
              </a:r>
              <a:endParaRPr lang="en-IN" sz="2000" b="1" dirty="0"/>
            </a:p>
          </p:txBody>
        </p:sp>
      </p:grpSp>
      <p:sp>
        <p:nvSpPr>
          <p:cNvPr id="9" name="Right Arrow 8"/>
          <p:cNvSpPr/>
          <p:nvPr/>
        </p:nvSpPr>
        <p:spPr>
          <a:xfrm>
            <a:off x="5743437" y="4187531"/>
            <a:ext cx="1302822" cy="366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196" name="Picture 4" descr="Server PNG images, Server icon Free Download - Free Transparent PNG Logo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512" y="3497583"/>
            <a:ext cx="1729522" cy="17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0286152" y="2579326"/>
            <a:ext cx="1485920" cy="1383271"/>
            <a:chOff x="10286152" y="2579326"/>
            <a:chExt cx="1485920" cy="1383271"/>
          </a:xfrm>
        </p:grpSpPr>
        <p:pic>
          <p:nvPicPr>
            <p:cNvPr id="14" name="Picture 2" descr="Product Configuration Essentials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152" y="2817519"/>
              <a:ext cx="1145078" cy="114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286152" y="2579326"/>
              <a:ext cx="1485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Configuration</a:t>
              </a:r>
              <a:endParaRPr lang="en-IN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569512" y="4691115"/>
            <a:ext cx="2383626" cy="1087674"/>
            <a:chOff x="9569512" y="4691115"/>
            <a:chExt cx="2383626" cy="1087674"/>
          </a:xfrm>
        </p:grpSpPr>
        <p:pic>
          <p:nvPicPr>
            <p:cNvPr id="8200" name="Picture 8" descr="Dependency Icons - Download Free Vector Icons | Noun Projec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3545" y="4691115"/>
              <a:ext cx="849593" cy="849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569512" y="5409457"/>
              <a:ext cx="2368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External Dependencies</a:t>
              </a:r>
              <a:endParaRPr lang="en-IN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97107" y="3566678"/>
            <a:ext cx="2340209" cy="1842779"/>
            <a:chOff x="7097107" y="3566678"/>
            <a:chExt cx="2340209" cy="1842779"/>
          </a:xfrm>
        </p:grpSpPr>
        <p:pic>
          <p:nvPicPr>
            <p:cNvPr id="8194" name="Picture 2" descr="Project vs. Operations - Key Differences for PMP Exam | PMCha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107" y="3566678"/>
              <a:ext cx="2340209" cy="130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7628652" y="5040125"/>
              <a:ext cx="124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Operations</a:t>
              </a:r>
              <a:endParaRPr lang="en-IN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838" y="1718650"/>
            <a:ext cx="5333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/>
              <a:t>Configuration on the server is needed</a:t>
            </a:r>
          </a:p>
          <a:p>
            <a:pPr marL="342900" indent="-34290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en-IN" sz="2400" b="1" dirty="0" smtClean="0"/>
              <a:t>Dependency version conflicts</a:t>
            </a:r>
            <a:endParaRPr lang="en-IN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743437" y="1646490"/>
            <a:ext cx="4259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/>
              <a:t>Textual guide of Deployment</a:t>
            </a:r>
          </a:p>
          <a:p>
            <a:pPr marL="342900" indent="-34290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en-IN" sz="2400" b="1" dirty="0" smtClean="0"/>
              <a:t>Misunderstandings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4472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023" y="244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96938" fontAlgn="base">
              <a:spcAft>
                <a:spcPct val="0"/>
              </a:spcAft>
            </a:pPr>
            <a:r>
              <a:rPr lang="en-IN" sz="3200" b="1" dirty="0">
                <a:solidFill>
                  <a:srgbClr val="0064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Deployment Process</a:t>
            </a:r>
            <a:endParaRPr lang="en-IN" sz="3200" b="1" dirty="0">
              <a:solidFill>
                <a:srgbClr val="0064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023" y="1020601"/>
            <a:ext cx="2252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With Containers</a:t>
            </a:r>
            <a:endParaRPr lang="en-IN" sz="2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203394" y="4310749"/>
            <a:ext cx="2340209" cy="1842779"/>
            <a:chOff x="7097107" y="3566678"/>
            <a:chExt cx="2340209" cy="1842779"/>
          </a:xfrm>
        </p:grpSpPr>
        <p:pic>
          <p:nvPicPr>
            <p:cNvPr id="7" name="Picture 2" descr="Project vs. Operations - Key Differences for PMP Exam | PMCha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107" y="3566678"/>
              <a:ext cx="2340209" cy="130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628652" y="5040125"/>
              <a:ext cx="124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Operations</a:t>
              </a:r>
              <a:endParaRPr lang="en-IN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03394" y="1942478"/>
            <a:ext cx="2182437" cy="2282126"/>
            <a:chOff x="191062" y="2949757"/>
            <a:chExt cx="2957411" cy="3357522"/>
          </a:xfrm>
        </p:grpSpPr>
        <p:pic>
          <p:nvPicPr>
            <p:cNvPr id="10" name="Picture 2" descr="Software agency, web design agency, web designer, web developer, web  development agency, web programmers, website developer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62" y="2949757"/>
              <a:ext cx="2957411" cy="295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058040" y="5907169"/>
              <a:ext cx="13833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 smtClean="0"/>
                <a:t>Developers</a:t>
              </a:r>
              <a:endParaRPr lang="en-IN" sz="20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14800" y="3347821"/>
            <a:ext cx="4028171" cy="2621041"/>
            <a:chOff x="6669741" y="3532487"/>
            <a:chExt cx="4028171" cy="2621041"/>
          </a:xfrm>
        </p:grpSpPr>
        <p:sp>
          <p:nvSpPr>
            <p:cNvPr id="19" name="Rectangle 18"/>
            <p:cNvSpPr/>
            <p:nvPr/>
          </p:nvSpPr>
          <p:spPr>
            <a:xfrm>
              <a:off x="6669741" y="3532487"/>
              <a:ext cx="4028171" cy="26210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l="16067" t="49293" r="78827" b="39502"/>
            <a:stretch/>
          </p:blipFill>
          <p:spPr>
            <a:xfrm>
              <a:off x="7005769" y="4348396"/>
              <a:ext cx="897439" cy="105844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13" name="Group 12"/>
            <p:cNvGrpSpPr/>
            <p:nvPr/>
          </p:nvGrpSpPr>
          <p:grpSpPr>
            <a:xfrm>
              <a:off x="8239236" y="4096137"/>
              <a:ext cx="1485920" cy="1383271"/>
              <a:chOff x="10286152" y="2579326"/>
              <a:chExt cx="1485920" cy="1383271"/>
            </a:xfrm>
          </p:grpSpPr>
          <p:pic>
            <p:nvPicPr>
              <p:cNvPr id="14" name="Picture 2" descr="Product Configuration Essential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6152" y="2817519"/>
                <a:ext cx="1145078" cy="1145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0286152" y="2579326"/>
                <a:ext cx="1485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 smtClean="0"/>
                  <a:t>Configuration</a:t>
                </a:r>
                <a:endParaRPr lang="en-IN" b="1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964259" y="4961327"/>
              <a:ext cx="1582484" cy="1104694"/>
              <a:chOff x="10119640" y="4691115"/>
              <a:chExt cx="1582484" cy="1104694"/>
            </a:xfrm>
          </p:grpSpPr>
          <p:pic>
            <p:nvPicPr>
              <p:cNvPr id="17" name="Picture 8" descr="Dependency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52531" y="4691115"/>
                <a:ext cx="849593" cy="8495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0119640" y="5426477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 smtClean="0"/>
                  <a:t> Dependencies</a:t>
                </a:r>
                <a:endParaRPr lang="en-IN" b="1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003776" y="3532487"/>
              <a:ext cx="1208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>
                  <a:solidFill>
                    <a:srgbClr val="FF0000"/>
                  </a:solidFill>
                </a:rPr>
                <a:t>Containers</a:t>
              </a:r>
              <a:endParaRPr lang="en-IN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14800" y="1837765"/>
            <a:ext cx="618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Developers and Operations work together</a:t>
            </a:r>
          </a:p>
          <a:p>
            <a:endParaRPr lang="en-IN" b="1" dirty="0"/>
          </a:p>
          <a:p>
            <a:r>
              <a:rPr lang="en-IN" b="1" dirty="0" smtClean="0"/>
              <a:t>No environment configuration needed	 - Except Docker runtime</a:t>
            </a:r>
            <a:endParaRPr lang="en-IN" b="1" dirty="0"/>
          </a:p>
        </p:txBody>
      </p:sp>
      <p:pic>
        <p:nvPicPr>
          <p:cNvPr id="23" name="Picture 4" descr="Server PNG images, Server icon Free Download - Free Transparent PNG Logo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183" y="4919435"/>
            <a:ext cx="1729522" cy="17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8995152" y="3354082"/>
            <a:ext cx="1475624" cy="726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Java App</a:t>
            </a:r>
          </a:p>
          <a:p>
            <a:pPr algn="ctr"/>
            <a:r>
              <a:rPr lang="en-IN" b="1" dirty="0" smtClean="0">
                <a:solidFill>
                  <a:srgbClr val="FF0000"/>
                </a:solidFill>
              </a:rPr>
              <a:t>Container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 rot="19347304">
            <a:off x="9887374" y="4107497"/>
            <a:ext cx="605179" cy="1233188"/>
          </a:xfrm>
          <a:prstGeom prst="downArrow">
            <a:avLst>
              <a:gd name="adj1" fmla="val 37143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9574305" y="467321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Pull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431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59" y="571314"/>
            <a:ext cx="10515600" cy="737534"/>
          </a:xfrm>
        </p:spPr>
        <p:txBody>
          <a:bodyPr/>
          <a:lstStyle/>
          <a:p>
            <a:r>
              <a:rPr lang="en-IN" sz="3200" b="1" dirty="0" smtClean="0"/>
              <a:t>Container Standards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9047" cy="2360893"/>
          </a:xfrm>
        </p:spPr>
        <p:txBody>
          <a:bodyPr/>
          <a:lstStyle/>
          <a:p>
            <a:r>
              <a:rPr lang="en-IN" sz="3600" dirty="0" smtClean="0"/>
              <a:t>Docker</a:t>
            </a:r>
          </a:p>
          <a:p>
            <a:r>
              <a:rPr lang="en-IN" sz="3600" dirty="0" smtClean="0"/>
              <a:t>Rocket</a:t>
            </a:r>
          </a:p>
          <a:p>
            <a:r>
              <a:rPr lang="en-IN" sz="3600" dirty="0" smtClean="0"/>
              <a:t>Garden from Cloud Foundry </a:t>
            </a:r>
          </a:p>
          <a:p>
            <a:r>
              <a:rPr lang="en-IN" sz="3600" dirty="0" smtClean="0"/>
              <a:t>Open Container initiative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0730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71" y="445807"/>
            <a:ext cx="10515600" cy="701675"/>
          </a:xfrm>
        </p:spPr>
        <p:txBody>
          <a:bodyPr/>
          <a:lstStyle/>
          <a:p>
            <a:r>
              <a:rPr lang="en-IN" sz="3200" b="1" dirty="0" smtClean="0"/>
              <a:t>Docker 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966" y="1395319"/>
            <a:ext cx="10515600" cy="2172634"/>
          </a:xfrm>
        </p:spPr>
        <p:txBody>
          <a:bodyPr/>
          <a:lstStyle/>
          <a:p>
            <a:r>
              <a:rPr lang="en-US" sz="2400" dirty="0"/>
              <a:t>Docker is an open platform for developing, shipping, and running </a:t>
            </a:r>
            <a:r>
              <a:rPr lang="en-US" sz="2400" dirty="0" smtClean="0"/>
              <a:t>applications</a:t>
            </a:r>
          </a:p>
          <a:p>
            <a:r>
              <a:rPr lang="en-US" sz="2400" dirty="0" smtClean="0"/>
              <a:t>Manage your infrastructure</a:t>
            </a:r>
          </a:p>
          <a:p>
            <a:r>
              <a:rPr lang="en-US" sz="2400" dirty="0" smtClean="0"/>
              <a:t>Reduce the delay</a:t>
            </a:r>
          </a:p>
          <a:p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54" y="3050321"/>
            <a:ext cx="7134634" cy="35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8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5" y="553383"/>
            <a:ext cx="10515600" cy="755463"/>
          </a:xfrm>
        </p:spPr>
        <p:txBody>
          <a:bodyPr/>
          <a:lstStyle/>
          <a:p>
            <a:r>
              <a:rPr lang="en-IN" sz="3200" b="1" dirty="0" smtClean="0"/>
              <a:t>Docker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466" y="2007389"/>
            <a:ext cx="11745600" cy="21343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Docker provides tools and a platform to manage the lifecycle of your containers: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Encapsulates your application.</a:t>
            </a:r>
          </a:p>
          <a:p>
            <a:r>
              <a:rPr lang="en-US" dirty="0" smtClean="0"/>
              <a:t>Distribute and ship</a:t>
            </a:r>
          </a:p>
          <a:p>
            <a:r>
              <a:rPr lang="en-US" dirty="0" smtClean="0"/>
              <a:t>Deploy those application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112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17" y="176867"/>
            <a:ext cx="10515600" cy="755463"/>
          </a:xfrm>
        </p:spPr>
        <p:txBody>
          <a:bodyPr/>
          <a:lstStyle/>
          <a:p>
            <a:r>
              <a:rPr lang="en-IN" sz="3200" dirty="0"/>
              <a:t>Docker Architecture</a:t>
            </a:r>
            <a:endParaRPr lang="en-IN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617" t="25178" r="20383" b="15326"/>
          <a:stretch/>
        </p:blipFill>
        <p:spPr>
          <a:xfrm>
            <a:off x="861507" y="824754"/>
            <a:ext cx="10738822" cy="56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85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47" y="660961"/>
            <a:ext cx="10515600" cy="764428"/>
          </a:xfrm>
        </p:spPr>
        <p:txBody>
          <a:bodyPr/>
          <a:lstStyle/>
          <a:p>
            <a:r>
              <a:rPr lang="en-IN" sz="3200" dirty="0"/>
              <a:t>Docker Components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361" y="1828095"/>
            <a:ext cx="6610215" cy="3676235"/>
          </a:xfrm>
        </p:spPr>
        <p:txBody>
          <a:bodyPr/>
          <a:lstStyle/>
          <a:p>
            <a:r>
              <a:rPr lang="en-IN" sz="4400" dirty="0" smtClean="0"/>
              <a:t>Image</a:t>
            </a:r>
          </a:p>
          <a:p>
            <a:r>
              <a:rPr lang="en-IN" sz="4400" dirty="0" smtClean="0"/>
              <a:t>Container</a:t>
            </a:r>
          </a:p>
          <a:p>
            <a:r>
              <a:rPr lang="en-IN" sz="4400" dirty="0" smtClean="0"/>
              <a:t>Docker hub/Registry</a:t>
            </a:r>
          </a:p>
          <a:p>
            <a:r>
              <a:rPr lang="en-IN" sz="4400" dirty="0" smtClean="0"/>
              <a:t>Docker Engine </a:t>
            </a:r>
          </a:p>
          <a:p>
            <a:r>
              <a:rPr lang="en-IN" sz="4400" dirty="0" err="1" smtClean="0"/>
              <a:t>Dockerfile</a:t>
            </a:r>
            <a:endParaRPr lang="en-IN" sz="4400" dirty="0" smtClean="0"/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63225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55" y="880800"/>
            <a:ext cx="11740896" cy="460800"/>
          </a:xfrm>
        </p:spPr>
        <p:txBody>
          <a:bodyPr/>
          <a:lstStyle/>
          <a:p>
            <a:r>
              <a:rPr lang="en-IN" sz="3200" dirty="0"/>
              <a:t>Docker Image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255" y="2751459"/>
            <a:ext cx="11745600" cy="1865365"/>
          </a:xfrm>
        </p:spPr>
        <p:txBody>
          <a:bodyPr/>
          <a:lstStyle/>
          <a:p>
            <a:r>
              <a:rPr lang="en-IN" sz="3600" dirty="0" smtClean="0"/>
              <a:t>A read only snap shot</a:t>
            </a:r>
          </a:p>
          <a:p>
            <a:r>
              <a:rPr lang="en-IN" sz="3600" dirty="0" smtClean="0"/>
              <a:t>Read only layers</a:t>
            </a:r>
          </a:p>
          <a:p>
            <a:r>
              <a:rPr lang="en-IN" sz="3600" dirty="0" smtClean="0"/>
              <a:t>Light weight, standalone executable package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25258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82" y="478491"/>
            <a:ext cx="4890247" cy="863040"/>
          </a:xfrm>
        </p:spPr>
        <p:txBody>
          <a:bodyPr>
            <a:normAutofit/>
          </a:bodyPr>
          <a:lstStyle/>
          <a:p>
            <a:r>
              <a:rPr lang="en-IN" b="1" dirty="0" smtClean="0"/>
              <a:t>What are Containers?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318" y="1476002"/>
            <a:ext cx="10515600" cy="3069104"/>
          </a:xfrm>
        </p:spPr>
        <p:txBody>
          <a:bodyPr/>
          <a:lstStyle/>
          <a:p>
            <a:r>
              <a:rPr lang="en-IN" dirty="0" smtClean="0"/>
              <a:t>A way to </a:t>
            </a:r>
            <a:r>
              <a:rPr lang="en-IN" b="1" dirty="0" smtClean="0"/>
              <a:t>package</a:t>
            </a:r>
            <a:r>
              <a:rPr lang="en-IN" dirty="0" smtClean="0"/>
              <a:t> application with </a:t>
            </a:r>
            <a:r>
              <a:rPr lang="en-IN" b="1" dirty="0"/>
              <a:t>all</a:t>
            </a:r>
            <a:r>
              <a:rPr lang="en-IN" dirty="0" smtClean="0"/>
              <a:t> the necessary </a:t>
            </a:r>
            <a:r>
              <a:rPr lang="en-IN" b="1" dirty="0"/>
              <a:t>dependencies </a:t>
            </a:r>
            <a:r>
              <a:rPr lang="en-IN" dirty="0" smtClean="0"/>
              <a:t>and </a:t>
            </a:r>
            <a:r>
              <a:rPr lang="en-IN" b="1" dirty="0"/>
              <a:t>configuration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b="1" dirty="0"/>
              <a:t>Portable artefact</a:t>
            </a:r>
            <a:r>
              <a:rPr lang="en-IN" dirty="0" smtClean="0"/>
              <a:t>, easily shared and moved around</a:t>
            </a:r>
          </a:p>
          <a:p>
            <a:endParaRPr lang="en-IN" dirty="0" smtClean="0"/>
          </a:p>
          <a:p>
            <a:r>
              <a:rPr lang="en-IN" dirty="0" smtClean="0"/>
              <a:t>Makes development and deployment </a:t>
            </a:r>
            <a:r>
              <a:rPr lang="en-IN" b="1" dirty="0"/>
              <a:t>more efficient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41" y="4177552"/>
            <a:ext cx="4623796" cy="26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2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" y="835976"/>
            <a:ext cx="11740896" cy="460800"/>
          </a:xfrm>
        </p:spPr>
        <p:txBody>
          <a:bodyPr/>
          <a:lstStyle/>
          <a:p>
            <a:r>
              <a:rPr lang="en-IN" sz="3200" dirty="0"/>
              <a:t>Container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0" y="1998423"/>
            <a:ext cx="11745600" cy="2044659"/>
          </a:xfrm>
        </p:spPr>
        <p:txBody>
          <a:bodyPr/>
          <a:lstStyle/>
          <a:p>
            <a:r>
              <a:rPr lang="en-IN" sz="3600" dirty="0" smtClean="0"/>
              <a:t>Standard in which the application resides.</a:t>
            </a:r>
          </a:p>
          <a:p>
            <a:r>
              <a:rPr lang="en-IN" sz="3600" dirty="0" smtClean="0"/>
              <a:t>Created from an Image.</a:t>
            </a:r>
          </a:p>
          <a:p>
            <a:r>
              <a:rPr lang="en-IN" sz="3600" dirty="0" smtClean="0"/>
              <a:t>Containers isolate software from its surroundings.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50127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76" y="535454"/>
            <a:ext cx="10515600" cy="782357"/>
          </a:xfrm>
        </p:spPr>
        <p:txBody>
          <a:bodyPr/>
          <a:lstStyle/>
          <a:p>
            <a:r>
              <a:rPr lang="en-IN" sz="3200" dirty="0"/>
              <a:t>Docker Hub/Registry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325" y="1747412"/>
            <a:ext cx="11745600" cy="4267906"/>
          </a:xfrm>
        </p:spPr>
        <p:txBody>
          <a:bodyPr/>
          <a:lstStyle/>
          <a:p>
            <a:r>
              <a:rPr lang="en-IN" sz="3200" dirty="0" smtClean="0"/>
              <a:t>Software distribution mechanism know as “Registry”</a:t>
            </a:r>
          </a:p>
          <a:p>
            <a:r>
              <a:rPr lang="en-IN" sz="3200" dirty="0" smtClean="0"/>
              <a:t>Public, free registry called Docker Hub.</a:t>
            </a:r>
          </a:p>
          <a:p>
            <a:r>
              <a:rPr lang="en-IN" sz="3200" dirty="0" smtClean="0"/>
              <a:t>Container images are published and stored.</a:t>
            </a:r>
          </a:p>
          <a:p>
            <a:r>
              <a:rPr lang="en-IN" sz="3200" dirty="0" smtClean="0"/>
              <a:t>Types of Registry</a:t>
            </a:r>
          </a:p>
          <a:p>
            <a:pPr lvl="1"/>
            <a:r>
              <a:rPr lang="en-IN" sz="2800" dirty="0" smtClean="0"/>
              <a:t>Public</a:t>
            </a:r>
          </a:p>
          <a:p>
            <a:pPr lvl="1"/>
            <a:r>
              <a:rPr lang="en-IN" sz="2800" dirty="0" smtClean="0"/>
              <a:t>Private</a:t>
            </a:r>
          </a:p>
          <a:p>
            <a:r>
              <a:rPr lang="en-IN" sz="3200" dirty="0" smtClean="0"/>
              <a:t>Registry comes with a set of come API</a:t>
            </a:r>
          </a:p>
          <a:p>
            <a:r>
              <a:rPr lang="en-IN" sz="3200" dirty="0" smtClean="0"/>
              <a:t>Official images are certified by Docker.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460931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438796"/>
            <a:ext cx="10515600" cy="791322"/>
          </a:xfrm>
        </p:spPr>
        <p:txBody>
          <a:bodyPr/>
          <a:lstStyle/>
          <a:p>
            <a:r>
              <a:rPr lang="en-IN" sz="3200" dirty="0"/>
              <a:t>Docker Engine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11" y="1233953"/>
            <a:ext cx="10515600" cy="3580094"/>
          </a:xfrm>
        </p:spPr>
        <p:txBody>
          <a:bodyPr>
            <a:normAutofit/>
          </a:bodyPr>
          <a:lstStyle/>
          <a:p>
            <a:r>
              <a:rPr lang="en-IN" sz="2800" dirty="0" smtClean="0"/>
              <a:t>Creates, ships and runs</a:t>
            </a:r>
          </a:p>
          <a:p>
            <a:r>
              <a:rPr lang="en-IN" sz="2800" dirty="0" smtClean="0"/>
              <a:t>Run on any physical and virtual machines</a:t>
            </a:r>
          </a:p>
          <a:p>
            <a:r>
              <a:rPr lang="en-IN" sz="2800" dirty="0" smtClean="0"/>
              <a:t>Client communicates with engine to execute commands</a:t>
            </a:r>
          </a:p>
          <a:p>
            <a:r>
              <a:rPr lang="en-IN" sz="2800" dirty="0" smtClean="0"/>
              <a:t>Docker daemon = </a:t>
            </a:r>
            <a:r>
              <a:rPr lang="en-IN" sz="2800" dirty="0"/>
              <a:t>D</a:t>
            </a:r>
            <a:r>
              <a:rPr lang="en-IN" sz="2800" dirty="0" smtClean="0"/>
              <a:t>ocker engine</a:t>
            </a:r>
          </a:p>
          <a:p>
            <a:r>
              <a:rPr lang="en-IN" sz="2800" dirty="0" smtClean="0"/>
              <a:t>Docker Engine Components</a:t>
            </a:r>
          </a:p>
          <a:p>
            <a:pPr lvl="1"/>
            <a:r>
              <a:rPr lang="en-IN" sz="2400" dirty="0" smtClean="0"/>
              <a:t>Docker Daemon</a:t>
            </a:r>
          </a:p>
          <a:p>
            <a:pPr lvl="1"/>
            <a:r>
              <a:rPr lang="en-IN" sz="2400" dirty="0" smtClean="0"/>
              <a:t>API</a:t>
            </a:r>
          </a:p>
          <a:p>
            <a:pPr lvl="1"/>
            <a:r>
              <a:rPr lang="en-IN" sz="2400" dirty="0" smtClean="0"/>
              <a:t>CLI</a:t>
            </a:r>
            <a:endParaRPr lang="en-IN" sz="2400" dirty="0"/>
          </a:p>
        </p:txBody>
      </p:sp>
      <p:pic>
        <p:nvPicPr>
          <p:cNvPr id="14338" name="Picture 2" descr="The Docker Eng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53" y="2017605"/>
            <a:ext cx="6185647" cy="484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77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562349"/>
            <a:ext cx="10515600" cy="827181"/>
          </a:xfrm>
        </p:spPr>
        <p:txBody>
          <a:bodyPr/>
          <a:lstStyle/>
          <a:p>
            <a:r>
              <a:rPr lang="en-IN" sz="3200" dirty="0" err="1"/>
              <a:t>Dockerfile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03" y="1595012"/>
            <a:ext cx="11745600" cy="1327482"/>
          </a:xfrm>
        </p:spPr>
        <p:txBody>
          <a:bodyPr/>
          <a:lstStyle/>
          <a:p>
            <a:r>
              <a:rPr lang="en-US" dirty="0"/>
              <a:t>A simple, descriptive set of steps that are called instructions, which are stored in a 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An image is defined in the 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Contents of a </a:t>
            </a:r>
            <a:r>
              <a:rPr lang="en-US" dirty="0" err="1" smtClean="0"/>
              <a:t>docker</a:t>
            </a:r>
            <a:r>
              <a:rPr lang="en-US" dirty="0" smtClean="0"/>
              <a:t> file are commands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5" y="4177554"/>
            <a:ext cx="10282420" cy="14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34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427879"/>
            <a:ext cx="4477870" cy="818216"/>
          </a:xfrm>
        </p:spPr>
        <p:txBody>
          <a:bodyPr/>
          <a:lstStyle/>
          <a:p>
            <a:r>
              <a:rPr lang="en-IN" sz="3200" dirty="0"/>
              <a:t>Docker Containers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965" y="1449108"/>
            <a:ext cx="10515600" cy="3230469"/>
          </a:xfrm>
        </p:spPr>
        <p:txBody>
          <a:bodyPr/>
          <a:lstStyle/>
          <a:p>
            <a:r>
              <a:rPr lang="en-IN" sz="2400" dirty="0" smtClean="0"/>
              <a:t>Docker images are read-only templates</a:t>
            </a:r>
          </a:p>
          <a:p>
            <a:r>
              <a:rPr lang="en-IN" sz="2400" dirty="0" smtClean="0"/>
              <a:t>Docker uses union file system to combine these layers.</a:t>
            </a:r>
          </a:p>
          <a:p>
            <a:r>
              <a:rPr lang="en-IN" sz="2400" dirty="0" smtClean="0"/>
              <a:t>Top layer is writable container layer.</a:t>
            </a:r>
          </a:p>
          <a:p>
            <a:r>
              <a:rPr lang="en-IN" sz="2400" dirty="0" smtClean="0"/>
              <a:t>When the container is deleted, the writable layer is also deleted.</a:t>
            </a:r>
          </a:p>
          <a:p>
            <a:r>
              <a:rPr lang="en-IN" sz="2400" dirty="0" smtClean="0"/>
              <a:t>Containers that are derived from the same image are identical to each other.</a:t>
            </a:r>
          </a:p>
          <a:p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69" y="3702424"/>
            <a:ext cx="10235132" cy="31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3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89" y="493038"/>
            <a:ext cx="7373470" cy="872004"/>
          </a:xfrm>
        </p:spPr>
        <p:txBody>
          <a:bodyPr/>
          <a:lstStyle/>
          <a:p>
            <a:r>
              <a:rPr lang="en-IN" sz="3200" dirty="0"/>
              <a:t>What is container ? - Technically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72" y="1681769"/>
            <a:ext cx="11745600" cy="1847435"/>
          </a:xfrm>
        </p:spPr>
        <p:txBody>
          <a:bodyPr>
            <a:normAutofit/>
          </a:bodyPr>
          <a:lstStyle/>
          <a:p>
            <a:r>
              <a:rPr lang="en-IN" sz="3200" b="1" dirty="0" smtClean="0"/>
              <a:t>Layers of Image.</a:t>
            </a:r>
          </a:p>
          <a:p>
            <a:r>
              <a:rPr lang="en-IN" sz="3200" b="1" dirty="0" smtClean="0"/>
              <a:t>Mostly Linux Based image</a:t>
            </a:r>
          </a:p>
          <a:p>
            <a:r>
              <a:rPr lang="en-IN" sz="3200" b="1" dirty="0" smtClean="0"/>
              <a:t>Application image on top</a:t>
            </a:r>
            <a:endParaRPr lang="en-IN" sz="32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665692" y="4162658"/>
            <a:ext cx="5477588" cy="2175669"/>
            <a:chOff x="1192304" y="4001294"/>
            <a:chExt cx="5477588" cy="2175669"/>
          </a:xfrm>
        </p:grpSpPr>
        <p:sp>
          <p:nvSpPr>
            <p:cNvPr id="4" name="Rectangle 3"/>
            <p:cNvSpPr/>
            <p:nvPr/>
          </p:nvSpPr>
          <p:spPr>
            <a:xfrm>
              <a:off x="1192305" y="5728447"/>
              <a:ext cx="2447365" cy="44851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FF0000"/>
                  </a:solidFill>
                </a:rPr>
                <a:t>Alpine:3.10</a:t>
              </a:r>
              <a:endParaRPr lang="en-IN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92304" y="4001294"/>
              <a:ext cx="2447365" cy="44851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FF0000"/>
                  </a:solidFill>
                </a:rPr>
                <a:t>Postgre:10.10</a:t>
              </a:r>
              <a:endParaRPr lang="en-IN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92304" y="4602210"/>
              <a:ext cx="2447365" cy="44851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92304" y="5127531"/>
              <a:ext cx="2447365" cy="44851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93775" y="5768039"/>
              <a:ext cx="2676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Layer – Linux based image</a:t>
              </a:r>
              <a:endParaRPr lang="en-IN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93773" y="4030006"/>
              <a:ext cx="2642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Layer – Application Image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970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17" y="149972"/>
            <a:ext cx="10515600" cy="1325563"/>
          </a:xfrm>
        </p:spPr>
        <p:txBody>
          <a:bodyPr/>
          <a:lstStyle/>
          <a:p>
            <a:r>
              <a:rPr lang="en-IN" sz="3200" dirty="0"/>
              <a:t>Image vs Container</a:t>
            </a:r>
            <a:endParaRPr lang="en-IN" sz="3200" dirty="0"/>
          </a:p>
        </p:txBody>
      </p:sp>
      <p:sp>
        <p:nvSpPr>
          <p:cNvPr id="4" name="Rounded Rectangle 3"/>
          <p:cNvSpPr/>
          <p:nvPr/>
        </p:nvSpPr>
        <p:spPr>
          <a:xfrm>
            <a:off x="8014447" y="1615329"/>
            <a:ext cx="2205318" cy="64013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rgbClr val="FF0000"/>
                </a:solidFill>
              </a:rPr>
              <a:t>Container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599" y="1615329"/>
            <a:ext cx="2205318" cy="64013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rgbClr val="FF0000"/>
                </a:solidFill>
              </a:rPr>
              <a:t>Image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6969" y="3352800"/>
            <a:ext cx="53247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smtClean="0"/>
              <a:t>The actual package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err="1" smtClean="0"/>
              <a:t>Artifact</a:t>
            </a:r>
            <a:r>
              <a:rPr lang="en-IN" sz="2800" b="1" dirty="0" smtClean="0"/>
              <a:t> that can moved around</a:t>
            </a:r>
            <a:endParaRPr lang="en-IN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561228" y="3290046"/>
            <a:ext cx="56307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smtClean="0"/>
              <a:t>Actually start the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smtClean="0"/>
              <a:t>Container environment is created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997708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76" y="717061"/>
            <a:ext cx="11740896" cy="460800"/>
          </a:xfrm>
        </p:spPr>
        <p:txBody>
          <a:bodyPr/>
          <a:lstStyle/>
          <a:p>
            <a:r>
              <a:rPr lang="en-IN" sz="3200" dirty="0"/>
              <a:t>Image vs Container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3" y="1825625"/>
            <a:ext cx="7481047" cy="693457"/>
          </a:xfrm>
        </p:spPr>
        <p:txBody>
          <a:bodyPr/>
          <a:lstStyle/>
          <a:p>
            <a:r>
              <a:rPr lang="en-IN" sz="2600" dirty="0">
                <a:latin typeface="+mn-lt"/>
                <a:cs typeface="+mn-cs"/>
              </a:rPr>
              <a:t>Container is a running environment for IMAGE.</a:t>
            </a:r>
          </a:p>
          <a:p>
            <a:endParaRPr lang="en-IN" dirty="0"/>
          </a:p>
        </p:txBody>
      </p:sp>
      <p:grpSp>
        <p:nvGrpSpPr>
          <p:cNvPr id="14" name="Group 13"/>
          <p:cNvGrpSpPr/>
          <p:nvPr/>
        </p:nvGrpSpPr>
        <p:grpSpPr>
          <a:xfrm>
            <a:off x="7709648" y="3191434"/>
            <a:ext cx="4150658" cy="2752166"/>
            <a:chOff x="7709648" y="3191434"/>
            <a:chExt cx="4150658" cy="2752166"/>
          </a:xfrm>
        </p:grpSpPr>
        <p:sp>
          <p:nvSpPr>
            <p:cNvPr id="5" name="Rectangle 4"/>
            <p:cNvSpPr/>
            <p:nvPr/>
          </p:nvSpPr>
          <p:spPr>
            <a:xfrm>
              <a:off x="7709648" y="3191434"/>
              <a:ext cx="4052046" cy="2752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2" descr="Product Configuration Essentials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88" y="3957065"/>
              <a:ext cx="1109890" cy="110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983390" y="4978555"/>
              <a:ext cx="1504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Configuration</a:t>
              </a:r>
              <a:endParaRPr lang="en-IN" b="1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709648" y="4019828"/>
              <a:ext cx="1350652" cy="1466559"/>
              <a:chOff x="4386761" y="4580696"/>
              <a:chExt cx="1350652" cy="146655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659273" y="4580696"/>
                <a:ext cx="880916" cy="9279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386761" y="5400924"/>
                <a:ext cx="13506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/>
                  <a:t>Application Image</a:t>
                </a:r>
                <a:endParaRPr lang="en-IN" b="1" dirty="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40149" y="4127818"/>
              <a:ext cx="1003487" cy="76838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355745" y="4947763"/>
              <a:ext cx="1504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/>
                <a:t>File System</a:t>
              </a:r>
              <a:endParaRPr lang="en-IN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38252" y="3223654"/>
              <a:ext cx="1504561" cy="46166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 smtClean="0"/>
                <a:t>Container</a:t>
              </a:r>
              <a:endParaRPr lang="en-IN" sz="2400" b="1" dirty="0"/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07892" y="2441666"/>
            <a:ext cx="7481047" cy="693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Application image: </a:t>
            </a:r>
            <a:r>
              <a:rPr lang="en-IN" dirty="0" err="1" smtClean="0"/>
              <a:t>nginx</a:t>
            </a:r>
            <a:r>
              <a:rPr lang="en-IN" dirty="0" smtClean="0"/>
              <a:t>, </a:t>
            </a:r>
            <a:r>
              <a:rPr lang="en-IN" dirty="0" err="1" smtClean="0"/>
              <a:t>redis</a:t>
            </a:r>
            <a:r>
              <a:rPr lang="en-IN" dirty="0" smtClean="0"/>
              <a:t>, mongo ……..</a:t>
            </a:r>
            <a:endParaRPr lang="en-IN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07892" y="3121435"/>
            <a:ext cx="7481047" cy="693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Port </a:t>
            </a:r>
            <a:r>
              <a:rPr lang="en-IN" dirty="0" err="1" smtClean="0"/>
              <a:t>binded</a:t>
            </a:r>
            <a:r>
              <a:rPr lang="en-IN" dirty="0" smtClean="0"/>
              <a:t>: Communication to the application.</a:t>
            </a:r>
          </a:p>
          <a:p>
            <a:endParaRPr lang="en-IN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07892" y="3884891"/>
            <a:ext cx="7481047" cy="693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Virtual file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400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47" y="469577"/>
            <a:ext cx="5670177" cy="629957"/>
          </a:xfrm>
        </p:spPr>
        <p:txBody>
          <a:bodyPr>
            <a:normAutofit/>
          </a:bodyPr>
          <a:lstStyle/>
          <a:p>
            <a:r>
              <a:rPr lang="en-IN" sz="3200" dirty="0"/>
              <a:t>Container Port vs Host Port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42" y="1297652"/>
            <a:ext cx="10515600" cy="2172634"/>
          </a:xfrm>
        </p:spPr>
        <p:txBody>
          <a:bodyPr/>
          <a:lstStyle/>
          <a:p>
            <a:r>
              <a:rPr lang="en-IN" sz="2800" dirty="0" smtClean="0"/>
              <a:t>Multiple Containers can run on your Host machine.</a:t>
            </a:r>
          </a:p>
          <a:p>
            <a:r>
              <a:rPr lang="en-IN" sz="2800" dirty="0" smtClean="0"/>
              <a:t>Your machine has only certain ports available.</a:t>
            </a:r>
          </a:p>
          <a:p>
            <a:r>
              <a:rPr lang="en-IN" sz="2800" dirty="0" smtClean="0"/>
              <a:t>Conflict when you bond same port on host machine.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1510552" y="4387390"/>
            <a:ext cx="9825318" cy="1559859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872752" y="4907343"/>
            <a:ext cx="1272988" cy="89647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423211" y="4907342"/>
            <a:ext cx="1272988" cy="89647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8879540" y="4907341"/>
            <a:ext cx="1272988" cy="89647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3890682" y="4660813"/>
            <a:ext cx="1192306" cy="4572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Port 5000</a:t>
            </a:r>
            <a:endParaRPr lang="en-IN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463552" y="4660813"/>
            <a:ext cx="1192306" cy="4572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Port 3000</a:t>
            </a:r>
            <a:endParaRPr lang="en-IN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915400" y="4660813"/>
            <a:ext cx="1192306" cy="4572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Port 3000</a:t>
            </a:r>
            <a:endParaRPr lang="en-IN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886198" y="3564879"/>
            <a:ext cx="1192306" cy="4572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Port 5000</a:t>
            </a:r>
            <a:endParaRPr lang="en-IN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459068" y="3564879"/>
            <a:ext cx="1192306" cy="4572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Port 3000</a:t>
            </a:r>
            <a:endParaRPr lang="en-IN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8910916" y="3564879"/>
            <a:ext cx="1192306" cy="4572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Port 3001</a:t>
            </a:r>
            <a:endParaRPr lang="en-IN" b="1" dirty="0"/>
          </a:p>
        </p:txBody>
      </p:sp>
      <p:sp>
        <p:nvSpPr>
          <p:cNvPr id="14" name="Down Arrow 13"/>
          <p:cNvSpPr/>
          <p:nvPr/>
        </p:nvSpPr>
        <p:spPr>
          <a:xfrm>
            <a:off x="4428564" y="4085858"/>
            <a:ext cx="188259" cy="5749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Down Arrow 14"/>
          <p:cNvSpPr/>
          <p:nvPr/>
        </p:nvSpPr>
        <p:spPr>
          <a:xfrm>
            <a:off x="9495863" y="4085858"/>
            <a:ext cx="188259" cy="5749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own Arrow 15"/>
          <p:cNvSpPr/>
          <p:nvPr/>
        </p:nvSpPr>
        <p:spPr>
          <a:xfrm>
            <a:off x="6967817" y="4091975"/>
            <a:ext cx="188259" cy="5749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1550894" y="4660813"/>
            <a:ext cx="1694328" cy="36933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Host Machine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1649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221690"/>
            <a:ext cx="10515600" cy="1325563"/>
          </a:xfrm>
        </p:spPr>
        <p:txBody>
          <a:bodyPr/>
          <a:lstStyle/>
          <a:p>
            <a:r>
              <a:rPr lang="en-IN" sz="3200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4634"/>
          </a:xfrm>
        </p:spPr>
        <p:txBody>
          <a:bodyPr/>
          <a:lstStyle/>
          <a:p>
            <a:pPr marL="0" indent="0" algn="just">
              <a:buNone/>
            </a:pPr>
            <a:r>
              <a:rPr lang="en-US" sz="3600" dirty="0" smtClean="0"/>
              <a:t>Orchestration is the automated configuration, management, and coordination of computer systems, applications, and services. Orchestration helps IT to more easily manage complex tasks and workflows.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0688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/>
              <a:t>Container Overview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96" y="2034282"/>
            <a:ext cx="11745600" cy="2725976"/>
          </a:xfrm>
        </p:spPr>
        <p:txBody>
          <a:bodyPr/>
          <a:lstStyle/>
          <a:p>
            <a:r>
              <a:rPr lang="en-IN" sz="3200" dirty="0" smtClean="0"/>
              <a:t>Bundled into one package. It consists of</a:t>
            </a:r>
          </a:p>
          <a:p>
            <a:endParaRPr lang="en-IN" sz="3200" dirty="0"/>
          </a:p>
          <a:p>
            <a:pPr lvl="1"/>
            <a:r>
              <a:rPr lang="en-IN" sz="2800" dirty="0" smtClean="0"/>
              <a:t>An Application</a:t>
            </a:r>
          </a:p>
          <a:p>
            <a:pPr lvl="1"/>
            <a:r>
              <a:rPr lang="en-IN" sz="2800" dirty="0" smtClean="0"/>
              <a:t>All its dependencies, libraries and other binary files</a:t>
            </a:r>
          </a:p>
          <a:p>
            <a:pPr lvl="1"/>
            <a:r>
              <a:rPr lang="en-IN" sz="2800" dirty="0" smtClean="0"/>
              <a:t>Configuration files that are needed to run it.</a:t>
            </a:r>
          </a:p>
        </p:txBody>
      </p:sp>
    </p:spTree>
    <p:extLst>
      <p:ext uri="{BB962C8B-B14F-4D97-AF65-F5344CB8AC3E}">
        <p14:creationId xmlns:p14="http://schemas.microsoft.com/office/powerpoint/2010/main" val="336743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50609"/>
            <a:ext cx="10515600" cy="791322"/>
          </a:xfrm>
        </p:spPr>
        <p:txBody>
          <a:bodyPr/>
          <a:lstStyle/>
          <a:p>
            <a:r>
              <a:rPr lang="en-IN" sz="3200" dirty="0"/>
              <a:t>Docker</a:t>
            </a:r>
            <a:r>
              <a:rPr lang="en-IN" b="1" dirty="0" smtClean="0"/>
              <a:t> </a:t>
            </a:r>
            <a:r>
              <a:rPr lang="en-IN" sz="3200" dirty="0"/>
              <a:t>Orchestration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467" y="2240470"/>
            <a:ext cx="11745600" cy="3165247"/>
          </a:xfrm>
        </p:spPr>
        <p:txBody>
          <a:bodyPr/>
          <a:lstStyle/>
          <a:p>
            <a:r>
              <a:rPr lang="en-IN" sz="4000" dirty="0" smtClean="0"/>
              <a:t>Managing Docker Containers at large Scale.</a:t>
            </a:r>
          </a:p>
          <a:p>
            <a:r>
              <a:rPr lang="en-IN" sz="4000" dirty="0" smtClean="0"/>
              <a:t>Options for Docker Orchestration</a:t>
            </a:r>
          </a:p>
          <a:p>
            <a:pPr lvl="1"/>
            <a:r>
              <a:rPr lang="en-IN" sz="3600" dirty="0" smtClean="0"/>
              <a:t>Kubernetes</a:t>
            </a:r>
          </a:p>
          <a:p>
            <a:pPr lvl="1"/>
            <a:r>
              <a:rPr lang="en-IN" sz="3600" dirty="0" smtClean="0"/>
              <a:t>Swarm </a:t>
            </a:r>
          </a:p>
          <a:p>
            <a:pPr lvl="1"/>
            <a:r>
              <a:rPr lang="en-IN" sz="3600" dirty="0" smtClean="0"/>
              <a:t>Cloud Container Platforms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7386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71" y="786467"/>
            <a:ext cx="5410200" cy="809251"/>
          </a:xfrm>
        </p:spPr>
        <p:txBody>
          <a:bodyPr/>
          <a:lstStyle/>
          <a:p>
            <a:r>
              <a:rPr lang="en-IN" sz="3200" dirty="0"/>
              <a:t>Container</a:t>
            </a:r>
            <a:r>
              <a:rPr lang="en-IN" b="1" dirty="0" smtClean="0"/>
              <a:t> </a:t>
            </a:r>
            <a:r>
              <a:rPr lang="en-IN" sz="3200" dirty="0"/>
              <a:t>Orchestration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79" y="2222541"/>
            <a:ext cx="11745600" cy="3703129"/>
          </a:xfrm>
        </p:spPr>
        <p:txBody>
          <a:bodyPr/>
          <a:lstStyle/>
          <a:p>
            <a:r>
              <a:rPr lang="en-IN" sz="3600" dirty="0" smtClean="0"/>
              <a:t> Provisioning </a:t>
            </a:r>
            <a:endParaRPr lang="en-IN" sz="3600" dirty="0" smtClean="0"/>
          </a:p>
          <a:p>
            <a:r>
              <a:rPr lang="en-IN" sz="3600" dirty="0" smtClean="0"/>
              <a:t> Managing </a:t>
            </a:r>
            <a:r>
              <a:rPr lang="en-IN" sz="3600" dirty="0" smtClean="0"/>
              <a:t>availability</a:t>
            </a:r>
          </a:p>
          <a:p>
            <a:r>
              <a:rPr lang="en-IN" sz="3600" dirty="0" smtClean="0"/>
              <a:t> Auto </a:t>
            </a:r>
            <a:r>
              <a:rPr lang="en-IN" sz="3600" dirty="0" smtClean="0"/>
              <a:t>Scaling</a:t>
            </a:r>
          </a:p>
          <a:p>
            <a:r>
              <a:rPr lang="en-IN" sz="3600" dirty="0" smtClean="0"/>
              <a:t> Performing </a:t>
            </a:r>
            <a:r>
              <a:rPr lang="en-IN" sz="3600" dirty="0" smtClean="0"/>
              <a:t>Load balancing</a:t>
            </a:r>
          </a:p>
          <a:p>
            <a:r>
              <a:rPr lang="en-IN" sz="3600" dirty="0" smtClean="0"/>
              <a:t> Monitor </a:t>
            </a:r>
            <a:r>
              <a:rPr lang="en-IN" sz="3600" dirty="0" smtClean="0"/>
              <a:t>the health</a:t>
            </a:r>
          </a:p>
          <a:p>
            <a:r>
              <a:rPr lang="en-IN" sz="3600" dirty="0" smtClean="0"/>
              <a:t> Managing persistent storage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6057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535455"/>
            <a:ext cx="10515600" cy="854075"/>
          </a:xfrm>
        </p:spPr>
        <p:txBody>
          <a:bodyPr/>
          <a:lstStyle/>
          <a:p>
            <a:r>
              <a:rPr lang="en-IN" sz="3200" dirty="0"/>
              <a:t>Container</a:t>
            </a:r>
            <a:r>
              <a:rPr lang="en-IN" b="1" dirty="0" smtClean="0"/>
              <a:t> </a:t>
            </a:r>
            <a:r>
              <a:rPr lang="en-IN" sz="3200" dirty="0"/>
              <a:t>Orchestration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" y="1738447"/>
            <a:ext cx="11745600" cy="4294800"/>
          </a:xfrm>
        </p:spPr>
        <p:txBody>
          <a:bodyPr/>
          <a:lstStyle/>
          <a:p>
            <a:pPr marL="0" indent="0">
              <a:buNone/>
            </a:pPr>
            <a:r>
              <a:rPr lang="en-IN" sz="3600" dirty="0" smtClean="0"/>
              <a:t>The key concepts of container orchestration are</a:t>
            </a:r>
          </a:p>
          <a:p>
            <a:pPr marL="0" indent="0">
              <a:buNone/>
            </a:pPr>
            <a:endParaRPr lang="en-IN" sz="3600" dirty="0" smtClean="0"/>
          </a:p>
          <a:p>
            <a:r>
              <a:rPr lang="en-IN" sz="3600" dirty="0" smtClean="0"/>
              <a:t>Cluster Management</a:t>
            </a:r>
          </a:p>
          <a:p>
            <a:r>
              <a:rPr lang="en-IN" sz="3600" dirty="0" smtClean="0"/>
              <a:t>Schedule Management</a:t>
            </a:r>
          </a:p>
          <a:p>
            <a:r>
              <a:rPr lang="en-IN" sz="3600" dirty="0" smtClean="0"/>
              <a:t>Service Discovery</a:t>
            </a:r>
          </a:p>
          <a:p>
            <a:r>
              <a:rPr lang="en-IN" sz="3600" dirty="0" smtClean="0"/>
              <a:t>Replication</a:t>
            </a:r>
          </a:p>
          <a:p>
            <a:r>
              <a:rPr lang="en-IN" sz="3600" dirty="0" smtClean="0"/>
              <a:t>Health Management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74939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" y="961482"/>
            <a:ext cx="11740896" cy="460800"/>
          </a:xfrm>
        </p:spPr>
        <p:txBody>
          <a:bodyPr/>
          <a:lstStyle/>
          <a:p>
            <a:r>
              <a:rPr lang="en-IN" sz="3200" dirty="0"/>
              <a:t>Kubernetes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448" y="2318683"/>
            <a:ext cx="10515600" cy="2477435"/>
          </a:xfrm>
        </p:spPr>
        <p:txBody>
          <a:bodyPr/>
          <a:lstStyle/>
          <a:p>
            <a:pPr marL="0" indent="0" algn="just">
              <a:buNone/>
            </a:pPr>
            <a:r>
              <a:rPr lang="en-US" sz="4000" dirty="0"/>
              <a:t>Kubernetes is a portable, extensible, open-source platform for managing containerized workloads and services, that facilitates both declarative configuration and automation.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664610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" y="674612"/>
            <a:ext cx="11740896" cy="460800"/>
          </a:xfrm>
        </p:spPr>
        <p:txBody>
          <a:bodyPr/>
          <a:lstStyle/>
          <a:p>
            <a:r>
              <a:rPr lang="en-IN" sz="3200" dirty="0"/>
              <a:t>Why</a:t>
            </a:r>
            <a:r>
              <a:rPr lang="en-IN" b="1" dirty="0" smtClean="0"/>
              <a:t> </a:t>
            </a:r>
            <a:r>
              <a:rPr lang="en-IN" sz="3200" dirty="0"/>
              <a:t>Kubernetes</a:t>
            </a:r>
            <a:endParaRPr lang="en-I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66" t="48511" r="31184" b="19675"/>
          <a:stretch/>
        </p:blipFill>
        <p:spPr>
          <a:xfrm>
            <a:off x="583663" y="2204062"/>
            <a:ext cx="10770137" cy="386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9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46" y="463738"/>
            <a:ext cx="10515600" cy="692710"/>
          </a:xfrm>
        </p:spPr>
        <p:txBody>
          <a:bodyPr>
            <a:normAutofit/>
          </a:bodyPr>
          <a:lstStyle/>
          <a:p>
            <a:r>
              <a:rPr lang="en-IN" sz="3200" dirty="0"/>
              <a:t>Why</a:t>
            </a:r>
            <a:r>
              <a:rPr lang="en-IN" b="1" dirty="0" smtClean="0"/>
              <a:t> </a:t>
            </a:r>
            <a:r>
              <a:rPr lang="en-IN" sz="3200" dirty="0"/>
              <a:t>Kubernetes</a:t>
            </a:r>
            <a:r>
              <a:rPr lang="en-IN" b="1" dirty="0" smtClean="0"/>
              <a:t>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471" y="1640541"/>
            <a:ext cx="10515600" cy="474233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Agile application creation and deployment.</a:t>
            </a:r>
          </a:p>
          <a:p>
            <a:r>
              <a:rPr lang="en-IN" sz="2800" dirty="0" smtClean="0"/>
              <a:t>Continuous development, integration and deployment.</a:t>
            </a:r>
          </a:p>
          <a:p>
            <a:r>
              <a:rPr lang="en-IN" sz="2800" dirty="0" smtClean="0"/>
              <a:t>Dev and Ops.</a:t>
            </a:r>
          </a:p>
          <a:p>
            <a:r>
              <a:rPr lang="en-IN" sz="2800" dirty="0" smtClean="0"/>
              <a:t>Observability.</a:t>
            </a:r>
          </a:p>
          <a:p>
            <a:r>
              <a:rPr lang="en-IN" sz="2800" dirty="0" smtClean="0"/>
              <a:t>Environment consistency.</a:t>
            </a:r>
          </a:p>
          <a:p>
            <a:r>
              <a:rPr lang="en-IN" sz="2800" dirty="0" smtClean="0"/>
              <a:t>Cloud and OS distribution portability.</a:t>
            </a:r>
          </a:p>
          <a:p>
            <a:r>
              <a:rPr lang="en-IN" sz="2800" dirty="0" smtClean="0"/>
              <a:t>Application-centric management.</a:t>
            </a:r>
          </a:p>
          <a:p>
            <a:r>
              <a:rPr lang="en-IN" sz="2800" dirty="0" smtClean="0"/>
              <a:t>Micro-services</a:t>
            </a:r>
          </a:p>
          <a:p>
            <a:r>
              <a:rPr lang="en-IN" sz="2800" dirty="0" smtClean="0"/>
              <a:t>Resource isolation</a:t>
            </a:r>
          </a:p>
          <a:p>
            <a:r>
              <a:rPr lang="en-IN" sz="2800" dirty="0" smtClean="0"/>
              <a:t>Resource utilization</a:t>
            </a:r>
          </a:p>
        </p:txBody>
      </p:sp>
    </p:spTree>
    <p:extLst>
      <p:ext uri="{BB962C8B-B14F-4D97-AF65-F5344CB8AC3E}">
        <p14:creationId xmlns:p14="http://schemas.microsoft.com/office/powerpoint/2010/main" val="76406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" y="835977"/>
            <a:ext cx="11740896" cy="460800"/>
          </a:xfrm>
        </p:spPr>
        <p:txBody>
          <a:bodyPr/>
          <a:lstStyle/>
          <a:p>
            <a:r>
              <a:rPr lang="en-IN" sz="3200" dirty="0"/>
              <a:t>Kubernetes</a:t>
            </a:r>
            <a:r>
              <a:rPr lang="en-IN" b="1" dirty="0" smtClean="0"/>
              <a:t> </a:t>
            </a:r>
            <a:r>
              <a:rPr lang="en-IN" sz="3200" dirty="0"/>
              <a:t>–</a:t>
            </a:r>
            <a:r>
              <a:rPr lang="en-IN" b="1" dirty="0" smtClean="0"/>
              <a:t> </a:t>
            </a:r>
            <a:r>
              <a:rPr lang="en-IN" sz="3200" dirty="0"/>
              <a:t>What</a:t>
            </a:r>
            <a:r>
              <a:rPr lang="en-IN" b="1" dirty="0" smtClean="0"/>
              <a:t> </a:t>
            </a:r>
            <a:r>
              <a:rPr lang="en-IN" sz="3200" dirty="0"/>
              <a:t>it</a:t>
            </a:r>
            <a:r>
              <a:rPr lang="en-IN" b="1" dirty="0" smtClean="0"/>
              <a:t> </a:t>
            </a:r>
            <a:r>
              <a:rPr lang="en-IN" sz="3200" dirty="0"/>
              <a:t>can</a:t>
            </a:r>
            <a:r>
              <a:rPr lang="en-IN" b="1" dirty="0" smtClean="0"/>
              <a:t> </a:t>
            </a:r>
            <a:r>
              <a:rPr lang="en-IN" sz="3200" dirty="0"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0" y="2034282"/>
            <a:ext cx="11745600" cy="3721059"/>
          </a:xfrm>
        </p:spPr>
        <p:txBody>
          <a:bodyPr/>
          <a:lstStyle/>
          <a:p>
            <a:r>
              <a:rPr lang="en-IN" sz="3600" dirty="0" smtClean="0"/>
              <a:t>Service discovery and load balancing</a:t>
            </a:r>
          </a:p>
          <a:p>
            <a:r>
              <a:rPr lang="en-IN" sz="3600" dirty="0" smtClean="0"/>
              <a:t>Storage orchestration</a:t>
            </a:r>
          </a:p>
          <a:p>
            <a:r>
              <a:rPr lang="en-IN" sz="3600" dirty="0" smtClean="0"/>
              <a:t>Automated rollouts and rollbacks</a:t>
            </a:r>
          </a:p>
          <a:p>
            <a:r>
              <a:rPr lang="en-IN" sz="3600" dirty="0" smtClean="0"/>
              <a:t>Automatic bin </a:t>
            </a:r>
            <a:r>
              <a:rPr lang="en-IN" sz="3600" dirty="0" err="1" smtClean="0"/>
              <a:t>pakcing</a:t>
            </a:r>
            <a:endParaRPr lang="en-IN" sz="3600" dirty="0" smtClean="0"/>
          </a:p>
          <a:p>
            <a:r>
              <a:rPr lang="en-IN" sz="3600" dirty="0" smtClean="0"/>
              <a:t>Self-healing</a:t>
            </a:r>
          </a:p>
          <a:p>
            <a:r>
              <a:rPr lang="en-IN" sz="3600" dirty="0" smtClean="0"/>
              <a:t>Secret and configuration management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68834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88" y="710470"/>
            <a:ext cx="11740896" cy="460800"/>
          </a:xfrm>
        </p:spPr>
        <p:txBody>
          <a:bodyPr/>
          <a:lstStyle/>
          <a:p>
            <a:r>
              <a:rPr lang="en-IN" sz="3200" dirty="0"/>
              <a:t>Kubernetes – what is not?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0" y="1854988"/>
            <a:ext cx="11745600" cy="3541765"/>
          </a:xfrm>
        </p:spPr>
        <p:txBody>
          <a:bodyPr/>
          <a:lstStyle/>
          <a:p>
            <a:r>
              <a:rPr lang="en-IN" sz="3600" dirty="0" smtClean="0"/>
              <a:t>Does not limit the type of applications</a:t>
            </a:r>
          </a:p>
          <a:p>
            <a:r>
              <a:rPr lang="en-IN" sz="3600" dirty="0" smtClean="0"/>
              <a:t>Does not deploy source code</a:t>
            </a:r>
          </a:p>
          <a:p>
            <a:r>
              <a:rPr lang="en-IN" sz="3600" dirty="0" smtClean="0"/>
              <a:t>Does not build your applications</a:t>
            </a:r>
          </a:p>
          <a:p>
            <a:r>
              <a:rPr lang="en-IN" sz="3600" dirty="0" smtClean="0"/>
              <a:t>Does not provide application level services</a:t>
            </a:r>
          </a:p>
          <a:p>
            <a:r>
              <a:rPr lang="en-IN" sz="3600" dirty="0" smtClean="0"/>
              <a:t>Does not dictate logging, monitoring or alerting solutions.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19797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65" y="454773"/>
            <a:ext cx="5750859" cy="647887"/>
          </a:xfrm>
        </p:spPr>
        <p:txBody>
          <a:bodyPr>
            <a:normAutofit/>
          </a:bodyPr>
          <a:lstStyle/>
          <a:p>
            <a:r>
              <a:rPr lang="en-IN" sz="3200" dirty="0"/>
              <a:t>Kubernetes</a:t>
            </a:r>
            <a:r>
              <a:rPr lang="en-IN" b="1" dirty="0" smtClean="0"/>
              <a:t> </a:t>
            </a:r>
            <a:r>
              <a:rPr lang="en-IN" sz="3200" dirty="0"/>
              <a:t>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467" t="30046" r="32334" b="19163"/>
          <a:stretch/>
        </p:blipFill>
        <p:spPr>
          <a:xfrm>
            <a:off x="85165" y="1257389"/>
            <a:ext cx="8133165" cy="4704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83389" y="1257389"/>
            <a:ext cx="398012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Kubernetes Component</a:t>
            </a:r>
          </a:p>
          <a:p>
            <a:endParaRPr lang="en-IN" b="1" dirty="0"/>
          </a:p>
          <a:p>
            <a:pPr marL="342900" indent="-342900">
              <a:buAutoNum type="arabicPeriod"/>
            </a:pPr>
            <a:r>
              <a:rPr lang="en-IN" b="1" dirty="0" smtClean="0"/>
              <a:t>Worker Machine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Control Plane Components </a:t>
            </a:r>
          </a:p>
          <a:p>
            <a:pPr marL="800100" lvl="1" indent="-342900">
              <a:buAutoNum type="arabicPeriod"/>
            </a:pPr>
            <a:r>
              <a:rPr lang="en-IN" b="1" dirty="0" err="1" smtClean="0"/>
              <a:t>Kube-apiserver</a:t>
            </a:r>
            <a:endParaRPr lang="en-IN" b="1" dirty="0" smtClean="0"/>
          </a:p>
          <a:p>
            <a:pPr marL="800100" lvl="1" indent="-342900">
              <a:buAutoNum type="arabicPeriod"/>
            </a:pPr>
            <a:r>
              <a:rPr lang="en-IN" b="1" dirty="0" smtClean="0"/>
              <a:t>Etcd</a:t>
            </a:r>
          </a:p>
          <a:p>
            <a:pPr marL="800100" lvl="1" indent="-342900">
              <a:buAutoNum type="arabicPeriod"/>
            </a:pPr>
            <a:r>
              <a:rPr lang="en-IN" b="1" dirty="0" err="1" smtClean="0"/>
              <a:t>Kube</a:t>
            </a:r>
            <a:r>
              <a:rPr lang="en-IN" b="1" dirty="0" smtClean="0"/>
              <a:t>-scheduler</a:t>
            </a:r>
          </a:p>
          <a:p>
            <a:pPr marL="800100" lvl="1" indent="-342900">
              <a:buAutoNum type="arabicPeriod"/>
            </a:pPr>
            <a:r>
              <a:rPr lang="en-IN" b="1" dirty="0" err="1" smtClean="0"/>
              <a:t>Kube</a:t>
            </a:r>
            <a:r>
              <a:rPr lang="en-IN" b="1" dirty="0" smtClean="0"/>
              <a:t>-controller-manager</a:t>
            </a:r>
          </a:p>
          <a:p>
            <a:pPr marL="800100" lvl="1" indent="-342900">
              <a:buAutoNum type="arabicPeriod"/>
            </a:pPr>
            <a:r>
              <a:rPr lang="en-IN" b="1" dirty="0" smtClean="0"/>
              <a:t>Cloud-controller-manager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Node Components</a:t>
            </a:r>
          </a:p>
          <a:p>
            <a:pPr marL="800100" lvl="1" indent="-342900">
              <a:buAutoNum type="arabicPeriod"/>
            </a:pPr>
            <a:r>
              <a:rPr lang="en-IN" b="1" dirty="0" err="1" smtClean="0"/>
              <a:t>Kubelet</a:t>
            </a:r>
            <a:endParaRPr lang="en-IN" b="1" dirty="0" smtClean="0"/>
          </a:p>
          <a:p>
            <a:pPr marL="800100" lvl="1" indent="-342900">
              <a:buAutoNum type="arabicPeriod"/>
            </a:pPr>
            <a:r>
              <a:rPr lang="en-IN" b="1" dirty="0" err="1" smtClean="0"/>
              <a:t>Kube</a:t>
            </a:r>
            <a:r>
              <a:rPr lang="en-IN" b="1" dirty="0" smtClean="0"/>
              <a:t>-proxy</a:t>
            </a:r>
          </a:p>
          <a:p>
            <a:pPr marL="800100" lvl="1" indent="-342900">
              <a:buAutoNum type="arabicPeriod"/>
            </a:pPr>
            <a:r>
              <a:rPr lang="en-IN" b="1" dirty="0" smtClean="0"/>
              <a:t>Container Runtime</a:t>
            </a:r>
          </a:p>
          <a:p>
            <a:pPr marL="342900" lvl="1" indent="-342900">
              <a:buAutoNum type="arabicPeriod"/>
            </a:pPr>
            <a:r>
              <a:rPr lang="en-IN" b="1" dirty="0" err="1" smtClean="0"/>
              <a:t>Addons</a:t>
            </a:r>
            <a:endParaRPr lang="en-IN" b="1" dirty="0" smtClean="0"/>
          </a:p>
          <a:p>
            <a:pPr marL="800100" lvl="2" indent="-342900">
              <a:buAutoNum type="arabicPeriod"/>
            </a:pPr>
            <a:r>
              <a:rPr lang="en-IN" b="1" dirty="0" smtClean="0"/>
              <a:t>DNs</a:t>
            </a:r>
          </a:p>
          <a:p>
            <a:pPr marL="800100" lvl="2" indent="-342900">
              <a:buAutoNum type="arabicPeriod"/>
            </a:pPr>
            <a:r>
              <a:rPr lang="en-IN" b="1" dirty="0" smtClean="0"/>
              <a:t>Web UI</a:t>
            </a:r>
          </a:p>
          <a:p>
            <a:pPr marL="800100" lvl="2" indent="-342900">
              <a:buAutoNum type="arabicPeriod"/>
            </a:pPr>
            <a:r>
              <a:rPr lang="en-IN" b="1" dirty="0" smtClean="0"/>
              <a:t>Container Resource Monitoring</a:t>
            </a:r>
          </a:p>
          <a:p>
            <a:pPr marL="800100" lvl="2" indent="-342900">
              <a:buAutoNum type="arabicPeriod"/>
            </a:pPr>
            <a:r>
              <a:rPr lang="en-IN" b="1" dirty="0" smtClean="0"/>
              <a:t>Cluster-level Logging</a:t>
            </a:r>
          </a:p>
          <a:p>
            <a:pPr marL="342900" indent="-342900">
              <a:buAutoNum type="arabicPeriod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01737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82" y="499597"/>
            <a:ext cx="10515600" cy="638922"/>
          </a:xfrm>
        </p:spPr>
        <p:txBody>
          <a:bodyPr>
            <a:normAutofit/>
          </a:bodyPr>
          <a:lstStyle/>
          <a:p>
            <a:r>
              <a:rPr lang="en-IN" sz="3200" dirty="0"/>
              <a:t>Cluster</a:t>
            </a:r>
            <a:r>
              <a:rPr lang="en-IN" sz="3200" dirty="0"/>
              <a:t> </a:t>
            </a:r>
            <a:r>
              <a:rPr lang="en-IN" sz="3200" dirty="0"/>
              <a:t>Architecture</a:t>
            </a:r>
            <a:r>
              <a:rPr lang="en-IN" sz="3200" dirty="0"/>
              <a:t> </a:t>
            </a:r>
            <a:r>
              <a:rPr lang="en-IN" sz="3200" dirty="0"/>
              <a:t>:</a:t>
            </a:r>
            <a:r>
              <a:rPr lang="en-IN" sz="3200" dirty="0"/>
              <a:t> </a:t>
            </a:r>
            <a:r>
              <a:rPr lang="en-IN" sz="3200" dirty="0"/>
              <a:t>Control</a:t>
            </a:r>
            <a:r>
              <a:rPr lang="en-IN" sz="3200" dirty="0"/>
              <a:t> </a:t>
            </a:r>
            <a:r>
              <a:rPr lang="en-IN" sz="3200" dirty="0"/>
              <a:t>Plane</a:t>
            </a:r>
            <a:r>
              <a:rPr lang="en-IN" sz="3200" dirty="0"/>
              <a:t> (</a:t>
            </a:r>
            <a:r>
              <a:rPr lang="en-IN" sz="3200" dirty="0"/>
              <a:t>Master</a:t>
            </a:r>
            <a:r>
              <a:rPr lang="en-IN" sz="3200" dirty="0"/>
              <a:t>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5166" y="1897343"/>
            <a:ext cx="8134932" cy="4351338"/>
          </a:xfrm>
        </p:spPr>
        <p:txBody>
          <a:bodyPr/>
          <a:lstStyle/>
          <a:p>
            <a:r>
              <a:rPr lang="en-IN" sz="3200" dirty="0" smtClean="0"/>
              <a:t>Maintains a record of all kubernetes object</a:t>
            </a:r>
          </a:p>
          <a:p>
            <a:r>
              <a:rPr lang="en-IN" sz="3200" dirty="0" smtClean="0"/>
              <a:t>Continuously manages object state.</a:t>
            </a:r>
          </a:p>
          <a:p>
            <a:r>
              <a:rPr lang="en-IN" sz="3200" dirty="0" smtClean="0"/>
              <a:t>Three major components</a:t>
            </a:r>
          </a:p>
          <a:p>
            <a:pPr lvl="1"/>
            <a:r>
              <a:rPr lang="en-IN" sz="2800" dirty="0" err="1" smtClean="0"/>
              <a:t>Kube-apiserver</a:t>
            </a:r>
            <a:endParaRPr lang="en-IN" sz="2800" dirty="0" smtClean="0"/>
          </a:p>
          <a:p>
            <a:pPr lvl="1"/>
            <a:r>
              <a:rPr lang="en-IN" sz="2800" dirty="0" err="1" smtClean="0"/>
              <a:t>Kube</a:t>
            </a:r>
            <a:r>
              <a:rPr lang="en-IN" sz="2800" dirty="0" smtClean="0"/>
              <a:t>-controller-manager</a:t>
            </a:r>
          </a:p>
          <a:p>
            <a:pPr lvl="1"/>
            <a:r>
              <a:rPr lang="en-IN" sz="2800" dirty="0" err="1" smtClean="0"/>
              <a:t>Kube</a:t>
            </a:r>
            <a:r>
              <a:rPr lang="en-IN" sz="2800" dirty="0" smtClean="0"/>
              <a:t>-scheduler</a:t>
            </a:r>
            <a:endParaRPr lang="en-IN" sz="2800" dirty="0"/>
          </a:p>
        </p:txBody>
      </p:sp>
      <p:pic>
        <p:nvPicPr>
          <p:cNvPr id="1026" name="Picture 2" descr="Kubernetes control pla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" y="1412123"/>
            <a:ext cx="3267636" cy="492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70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43" y="499596"/>
            <a:ext cx="2640106" cy="773393"/>
          </a:xfrm>
        </p:spPr>
        <p:txBody>
          <a:bodyPr/>
          <a:lstStyle/>
          <a:p>
            <a:r>
              <a:rPr lang="en-IN" sz="3200" b="1" dirty="0" smtClean="0"/>
              <a:t>Challenge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31" y="2425173"/>
            <a:ext cx="5021939" cy="2734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412" y="1730188"/>
            <a:ext cx="527798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3200" b="1" dirty="0" smtClean="0"/>
              <a:t>Dependency Matrix</a:t>
            </a:r>
          </a:p>
          <a:p>
            <a:pPr marL="342900" indent="-342900">
              <a:buAutoNum type="arabicPeriod"/>
            </a:pPr>
            <a:r>
              <a:rPr lang="en-IN" sz="3200" b="1" dirty="0" smtClean="0"/>
              <a:t>Application Maturity</a:t>
            </a:r>
          </a:p>
          <a:p>
            <a:pPr marL="342900" indent="-342900">
              <a:buAutoNum type="arabicPeriod"/>
            </a:pPr>
            <a:r>
              <a:rPr lang="en-IN" sz="3200" b="1" dirty="0" smtClean="0"/>
              <a:t>Integration Challenges</a:t>
            </a:r>
          </a:p>
          <a:p>
            <a:pPr marL="342900" indent="-342900">
              <a:buAutoNum type="arabicPeriod"/>
            </a:pPr>
            <a:r>
              <a:rPr lang="en-IN" sz="3200" b="1" dirty="0" smtClean="0"/>
              <a:t>Application ready for Cloud 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565767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6882" y="451971"/>
            <a:ext cx="10515600" cy="638922"/>
          </a:xfrm>
        </p:spPr>
        <p:txBody>
          <a:bodyPr>
            <a:normAutofit/>
          </a:bodyPr>
          <a:lstStyle/>
          <a:p>
            <a:r>
              <a:rPr lang="en-IN" sz="3200" dirty="0"/>
              <a:t>Cluster Architecture : Cluster Nodes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600" y="2103530"/>
            <a:ext cx="7118259" cy="3320116"/>
          </a:xfrm>
        </p:spPr>
        <p:txBody>
          <a:bodyPr/>
          <a:lstStyle/>
          <a:p>
            <a:r>
              <a:rPr lang="en-IN" sz="3600" dirty="0" smtClean="0"/>
              <a:t>Machines that run containers</a:t>
            </a:r>
          </a:p>
          <a:p>
            <a:r>
              <a:rPr lang="en-IN" sz="3600" dirty="0" smtClean="0"/>
              <a:t>Major components</a:t>
            </a:r>
          </a:p>
          <a:p>
            <a:pPr lvl="1"/>
            <a:r>
              <a:rPr lang="en-IN" sz="3200" dirty="0" err="1" smtClean="0"/>
              <a:t>Kube</a:t>
            </a:r>
            <a:r>
              <a:rPr lang="en-IN" sz="3200" dirty="0" smtClean="0"/>
              <a:t>-proxy</a:t>
            </a:r>
          </a:p>
          <a:p>
            <a:pPr lvl="1"/>
            <a:r>
              <a:rPr lang="en-IN" sz="3200" dirty="0" err="1" smtClean="0"/>
              <a:t>Kubelet</a:t>
            </a:r>
            <a:endParaRPr lang="en-IN" sz="3200" dirty="0" smtClean="0"/>
          </a:p>
          <a:p>
            <a:pPr lvl="1"/>
            <a:r>
              <a:rPr lang="en-IN" sz="3200" dirty="0" smtClean="0"/>
              <a:t>Container runtime</a:t>
            </a:r>
          </a:p>
          <a:p>
            <a:pPr marL="228600" lvl="1"/>
            <a:r>
              <a:rPr lang="en-IN" sz="3200" dirty="0" smtClean="0"/>
              <a:t>Docker running on a subnet</a:t>
            </a:r>
          </a:p>
        </p:txBody>
      </p:sp>
      <p:pic>
        <p:nvPicPr>
          <p:cNvPr id="2050" name="Picture 2" descr="Kubernetes node taxonom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2" y="1362635"/>
            <a:ext cx="4078659" cy="49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34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1705" y="508561"/>
            <a:ext cx="10515600" cy="638922"/>
          </a:xfrm>
        </p:spPr>
        <p:txBody>
          <a:bodyPr>
            <a:normAutofit/>
          </a:bodyPr>
          <a:lstStyle/>
          <a:p>
            <a:r>
              <a:rPr lang="en-IN" sz="3200" dirty="0"/>
              <a:t>Cluster Architecture : Scheduler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08341" cy="3311151"/>
          </a:xfrm>
        </p:spPr>
        <p:txBody>
          <a:bodyPr/>
          <a:lstStyle/>
          <a:p>
            <a:r>
              <a:rPr lang="en-IN" sz="4000" dirty="0" smtClean="0"/>
              <a:t>Where to host the new Pods in the </a:t>
            </a:r>
            <a:r>
              <a:rPr lang="en-IN" sz="4000" dirty="0" smtClean="0"/>
              <a:t>cluster</a:t>
            </a:r>
          </a:p>
          <a:p>
            <a:endParaRPr lang="en-IN" sz="4000" dirty="0" smtClean="0"/>
          </a:p>
          <a:p>
            <a:r>
              <a:rPr lang="en-IN" sz="4000" dirty="0" smtClean="0"/>
              <a:t>Two kinds of State</a:t>
            </a:r>
          </a:p>
          <a:p>
            <a:pPr lvl="1"/>
            <a:r>
              <a:rPr lang="en-IN" sz="3600" dirty="0" smtClean="0"/>
              <a:t>Desired state</a:t>
            </a:r>
          </a:p>
          <a:p>
            <a:pPr lvl="1"/>
            <a:r>
              <a:rPr lang="en-IN" sz="3600" dirty="0" smtClean="0"/>
              <a:t>Actual State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50551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71" y="523221"/>
            <a:ext cx="3231776" cy="836145"/>
          </a:xfrm>
        </p:spPr>
        <p:txBody>
          <a:bodyPr/>
          <a:lstStyle/>
          <a:p>
            <a:r>
              <a:rPr lang="en-IN" sz="3200" dirty="0"/>
              <a:t>Types of Pod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67" y="1819129"/>
            <a:ext cx="4915886" cy="2734941"/>
          </a:xfrm>
        </p:spPr>
        <p:txBody>
          <a:bodyPr/>
          <a:lstStyle/>
          <a:p>
            <a:r>
              <a:rPr lang="en-IN" sz="3200" dirty="0" err="1" smtClean="0"/>
              <a:t>ReplicaSet</a:t>
            </a:r>
            <a:endParaRPr lang="en-IN" sz="3200" dirty="0" smtClean="0"/>
          </a:p>
          <a:p>
            <a:r>
              <a:rPr lang="en-IN" sz="3200" dirty="0" smtClean="0"/>
              <a:t>Deployment</a:t>
            </a:r>
          </a:p>
          <a:p>
            <a:r>
              <a:rPr lang="en-IN" sz="3200" dirty="0" err="1" smtClean="0"/>
              <a:t>Daemonset</a:t>
            </a:r>
            <a:endParaRPr lang="en-IN" sz="3200" dirty="0" smtClean="0"/>
          </a:p>
          <a:p>
            <a:r>
              <a:rPr lang="en-IN" sz="3200" dirty="0" err="1" smtClean="0"/>
              <a:t>StatefulSet</a:t>
            </a:r>
            <a:endParaRPr lang="en-IN" sz="3200" dirty="0" smtClean="0"/>
          </a:p>
          <a:p>
            <a:r>
              <a:rPr lang="en-IN" sz="3200" dirty="0" smtClean="0"/>
              <a:t>Job and </a:t>
            </a:r>
            <a:r>
              <a:rPr lang="en-IN" sz="3200" dirty="0" err="1" smtClean="0"/>
              <a:t>CronJob</a:t>
            </a:r>
            <a:endParaRPr lang="en-IN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199" y="941294"/>
            <a:ext cx="2428875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24" y="4839540"/>
            <a:ext cx="78771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9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" y="656682"/>
            <a:ext cx="11740896" cy="460800"/>
          </a:xfrm>
        </p:spPr>
        <p:txBody>
          <a:bodyPr/>
          <a:lstStyle/>
          <a:p>
            <a:r>
              <a:rPr lang="en-IN" sz="3200" dirty="0"/>
              <a:t>Volumes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0" y="1828094"/>
            <a:ext cx="9335486" cy="4133435"/>
          </a:xfrm>
        </p:spPr>
        <p:txBody>
          <a:bodyPr/>
          <a:lstStyle/>
          <a:p>
            <a:r>
              <a:rPr lang="en-IN" sz="4000" dirty="0" smtClean="0"/>
              <a:t>Allow a state to persist across Pods.</a:t>
            </a:r>
          </a:p>
          <a:p>
            <a:r>
              <a:rPr lang="en-IN" sz="4000" dirty="0" smtClean="0"/>
              <a:t>Types of volumes:</a:t>
            </a:r>
          </a:p>
          <a:p>
            <a:pPr lvl="1"/>
            <a:r>
              <a:rPr lang="en-IN" sz="3600" dirty="0" err="1" smtClean="0"/>
              <a:t>emptyDir</a:t>
            </a:r>
            <a:r>
              <a:rPr lang="en-IN" sz="3600" dirty="0" smtClean="0"/>
              <a:t> </a:t>
            </a:r>
          </a:p>
          <a:p>
            <a:pPr lvl="1"/>
            <a:r>
              <a:rPr lang="en-IN" sz="3600" dirty="0" err="1" smtClean="0"/>
              <a:t>hostPath</a:t>
            </a:r>
            <a:endParaRPr lang="en-IN" sz="3600" dirty="0" smtClean="0"/>
          </a:p>
          <a:p>
            <a:pPr lvl="1"/>
            <a:r>
              <a:rPr lang="en-IN" sz="3600" dirty="0" smtClean="0"/>
              <a:t>Cloud volumes</a:t>
            </a:r>
          </a:p>
          <a:p>
            <a:pPr lvl="1"/>
            <a:r>
              <a:rPr lang="en-IN" sz="3600" dirty="0" smtClean="0"/>
              <a:t>NFS</a:t>
            </a:r>
          </a:p>
          <a:p>
            <a:pPr lvl="1"/>
            <a:r>
              <a:rPr lang="en-IN" sz="3600" dirty="0" smtClean="0"/>
              <a:t>PVC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269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" y="674612"/>
            <a:ext cx="11740896" cy="460800"/>
          </a:xfrm>
        </p:spPr>
        <p:txBody>
          <a:bodyPr/>
          <a:lstStyle/>
          <a:p>
            <a:r>
              <a:rPr lang="en-IN" sz="3200" dirty="0"/>
              <a:t>PV and PVC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88" y="1684659"/>
            <a:ext cx="11885808" cy="4393412"/>
          </a:xfrm>
        </p:spPr>
        <p:txBody>
          <a:bodyPr/>
          <a:lstStyle/>
          <a:p>
            <a:r>
              <a:rPr lang="en-US" sz="3200" b="1" dirty="0" smtClean="0"/>
              <a:t>Persistent volume</a:t>
            </a:r>
            <a:r>
              <a:rPr lang="en-US" sz="3200" dirty="0" smtClean="0"/>
              <a:t>:</a:t>
            </a:r>
          </a:p>
          <a:p>
            <a:pPr lvl="1"/>
            <a:r>
              <a:rPr lang="en-US" sz="2800" dirty="0" smtClean="0"/>
              <a:t>A piece of storage that has been provisioned by the administrator.</a:t>
            </a:r>
          </a:p>
          <a:p>
            <a:pPr lvl="1"/>
            <a:r>
              <a:rPr lang="en-US" sz="2800" dirty="0" smtClean="0"/>
              <a:t>PVs are volume plugins.</a:t>
            </a:r>
          </a:p>
          <a:p>
            <a:pPr lvl="1"/>
            <a:endParaRPr lang="en-US" sz="2800" dirty="0" smtClean="0"/>
          </a:p>
          <a:p>
            <a:r>
              <a:rPr lang="en-US" sz="3200" b="1" dirty="0" smtClean="0"/>
              <a:t>Persistent Volume Claim:</a:t>
            </a:r>
          </a:p>
          <a:p>
            <a:pPr lvl="1"/>
            <a:r>
              <a:rPr lang="en-US" sz="2800" dirty="0" smtClean="0"/>
              <a:t>A request for storage by the user.</a:t>
            </a:r>
          </a:p>
          <a:p>
            <a:pPr lvl="1"/>
            <a:r>
              <a:rPr lang="en-US" sz="2800" dirty="0" smtClean="0"/>
              <a:t>Similar to pod.</a:t>
            </a:r>
          </a:p>
          <a:p>
            <a:pPr lvl="1"/>
            <a:r>
              <a:rPr lang="en-US" sz="2800" dirty="0" smtClean="0"/>
              <a:t>PVCs consume PV resources.</a:t>
            </a:r>
          </a:p>
          <a:p>
            <a:r>
              <a:rPr lang="en-US" sz="3200" dirty="0" smtClean="0"/>
              <a:t>PVs </a:t>
            </a:r>
            <a:r>
              <a:rPr lang="en-US" sz="3200" dirty="0"/>
              <a:t>can be provisioned in two ways: </a:t>
            </a:r>
            <a:r>
              <a:rPr lang="en-US" sz="3200" b="1" i="1" dirty="0"/>
              <a:t>statically</a:t>
            </a:r>
            <a:r>
              <a:rPr lang="en-US" sz="3200" b="1" dirty="0"/>
              <a:t> or </a:t>
            </a:r>
            <a:r>
              <a:rPr lang="en-US" sz="3200" b="1" i="1" dirty="0"/>
              <a:t>dynamically</a:t>
            </a:r>
            <a:r>
              <a:rPr lang="en-US" sz="3200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8316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64" y="499597"/>
            <a:ext cx="3285565" cy="800287"/>
          </a:xfrm>
        </p:spPr>
        <p:txBody>
          <a:bodyPr/>
          <a:lstStyle/>
          <a:p>
            <a:r>
              <a:rPr lang="en-IN" sz="3200" dirty="0"/>
              <a:t>Storage Class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341" y="1819836"/>
            <a:ext cx="10515600" cy="4114800"/>
          </a:xfrm>
        </p:spPr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 err="1"/>
              <a:t>StorageClass</a:t>
            </a:r>
            <a:r>
              <a:rPr lang="en-US" sz="3200" dirty="0"/>
              <a:t> provides a way for administrators to describe the "classes" of storage they offer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Fields used in </a:t>
            </a:r>
            <a:r>
              <a:rPr lang="en-US" sz="3200" dirty="0" err="1" smtClean="0"/>
              <a:t>StorageClass</a:t>
            </a:r>
            <a:r>
              <a:rPr lang="en-US" sz="3200" dirty="0" smtClean="0"/>
              <a:t> Resource</a:t>
            </a:r>
          </a:p>
          <a:p>
            <a:pPr lvl="1"/>
            <a:r>
              <a:rPr lang="en-IN" sz="2800" b="1" dirty="0" err="1" smtClean="0"/>
              <a:t>Provisioner</a:t>
            </a:r>
            <a:endParaRPr lang="en-IN" sz="2800" b="1" dirty="0" smtClean="0"/>
          </a:p>
          <a:p>
            <a:pPr lvl="2"/>
            <a:r>
              <a:rPr lang="en-IN" sz="2400" dirty="0" smtClean="0"/>
              <a:t>Determines what volume plugin is used for provisioning PVs.</a:t>
            </a:r>
          </a:p>
          <a:p>
            <a:pPr lvl="1"/>
            <a:r>
              <a:rPr lang="en-IN" sz="2800" b="1" dirty="0" smtClean="0"/>
              <a:t>Parameters</a:t>
            </a:r>
          </a:p>
          <a:p>
            <a:pPr lvl="2"/>
            <a:r>
              <a:rPr lang="en-IN" sz="2400" dirty="0" smtClean="0"/>
              <a:t>Describes volumes belonging to the Storage Class. </a:t>
            </a:r>
          </a:p>
          <a:p>
            <a:pPr lvl="1"/>
            <a:r>
              <a:rPr lang="en-IN" sz="2800" b="1" dirty="0" err="1" smtClean="0"/>
              <a:t>ReclaimPolicy</a:t>
            </a:r>
            <a:endParaRPr lang="en-IN" sz="2800" b="1" dirty="0" smtClean="0"/>
          </a:p>
          <a:p>
            <a:pPr lvl="2"/>
            <a:r>
              <a:rPr lang="en-IN" sz="2400" dirty="0" smtClean="0"/>
              <a:t>Specifies a </a:t>
            </a:r>
            <a:r>
              <a:rPr lang="en-IN" sz="2400" dirty="0" err="1" smtClean="0"/>
              <a:t>reclaimPolicy</a:t>
            </a:r>
            <a:r>
              <a:rPr lang="en-IN" sz="2400" dirty="0" smtClean="0"/>
              <a:t>, can be either Delete or Retain.</a:t>
            </a:r>
          </a:p>
        </p:txBody>
      </p:sp>
    </p:spTree>
    <p:extLst>
      <p:ext uri="{BB962C8B-B14F-4D97-AF65-F5344CB8AC3E}">
        <p14:creationId xmlns:p14="http://schemas.microsoft.com/office/powerpoint/2010/main" val="3215231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Service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0" y="2106000"/>
            <a:ext cx="11745600" cy="3595553"/>
          </a:xfrm>
        </p:spPr>
        <p:txBody>
          <a:bodyPr/>
          <a:lstStyle/>
          <a:p>
            <a:r>
              <a:rPr lang="en-IN" sz="4000" dirty="0" smtClean="0"/>
              <a:t>Pods that is exposed as an endpoint</a:t>
            </a:r>
          </a:p>
          <a:p>
            <a:r>
              <a:rPr lang="en-IN" sz="4000" dirty="0" smtClean="0"/>
              <a:t>Types of service are</a:t>
            </a:r>
          </a:p>
          <a:p>
            <a:pPr lvl="1"/>
            <a:r>
              <a:rPr lang="en-IN" sz="3600" dirty="0" err="1" smtClean="0"/>
              <a:t>ClusterIP</a:t>
            </a:r>
            <a:endParaRPr lang="en-IN" sz="3600" dirty="0" smtClean="0"/>
          </a:p>
          <a:p>
            <a:pPr lvl="1"/>
            <a:r>
              <a:rPr lang="en-IN" sz="3600" dirty="0" err="1" smtClean="0"/>
              <a:t>NodePort</a:t>
            </a:r>
            <a:endParaRPr lang="en-IN" sz="3600" dirty="0" smtClean="0"/>
          </a:p>
          <a:p>
            <a:pPr lvl="1"/>
            <a:r>
              <a:rPr lang="en-IN" sz="3600" dirty="0" err="1" smtClean="0"/>
              <a:t>LoadBalancer</a:t>
            </a:r>
            <a:endParaRPr lang="en-IN" sz="3600" dirty="0" smtClean="0"/>
          </a:p>
          <a:p>
            <a:pPr lvl="1"/>
            <a:r>
              <a:rPr lang="en-IN" sz="3600" dirty="0" err="1" smtClean="0"/>
              <a:t>ExternalName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333427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0270" y="2570442"/>
            <a:ext cx="2353235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 smtClean="0"/>
              <a:t>Helm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1546912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76" y="345982"/>
            <a:ext cx="2236695" cy="683746"/>
          </a:xfrm>
        </p:spPr>
        <p:txBody>
          <a:bodyPr>
            <a:normAutofit/>
          </a:bodyPr>
          <a:lstStyle/>
          <a:p>
            <a:r>
              <a:rPr lang="en-IN" sz="3200" dirty="0"/>
              <a:t>Overview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46" y="1029728"/>
            <a:ext cx="10515600" cy="2665693"/>
          </a:xfrm>
        </p:spPr>
        <p:txBody>
          <a:bodyPr/>
          <a:lstStyle/>
          <a:p>
            <a:r>
              <a:rPr lang="en-US" sz="2400" dirty="0"/>
              <a:t>Helm is a tool that streamlines installation and management of Kubernetes applications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Uses a packaging format called Charts.</a:t>
            </a:r>
          </a:p>
          <a:p>
            <a:r>
              <a:rPr lang="en-US" sz="2400" dirty="0" smtClean="0"/>
              <a:t>Helm 3 is pivoted from Helm 2 Client – server architecture.</a:t>
            </a:r>
          </a:p>
          <a:p>
            <a:r>
              <a:rPr lang="en-US" sz="2400" dirty="0" smtClean="0"/>
              <a:t>Helm is the client</a:t>
            </a:r>
          </a:p>
          <a:p>
            <a:endParaRPr lang="en-IN" sz="2400" dirty="0"/>
          </a:p>
        </p:txBody>
      </p:sp>
      <p:pic>
        <p:nvPicPr>
          <p:cNvPr id="1026" name="Picture 2" descr="helm-architectur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83" y="2434292"/>
            <a:ext cx="5844130" cy="42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547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71" y="194796"/>
            <a:ext cx="10515600" cy="836146"/>
          </a:xfrm>
        </p:spPr>
        <p:txBody>
          <a:bodyPr/>
          <a:lstStyle/>
          <a:p>
            <a:r>
              <a:rPr lang="en-IN" sz="3200" dirty="0"/>
              <a:t>Advantages</a:t>
            </a:r>
            <a:r>
              <a:rPr lang="en-IN" sz="3200" dirty="0"/>
              <a:t> of </a:t>
            </a:r>
            <a:r>
              <a:rPr lang="en-IN" sz="3200" dirty="0"/>
              <a:t>using</a:t>
            </a:r>
            <a:r>
              <a:rPr lang="en-IN" sz="3200" dirty="0"/>
              <a:t> Helm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2"/>
          <p:cNvSpPr/>
          <p:nvPr/>
        </p:nvSpPr>
        <p:spPr>
          <a:xfrm>
            <a:off x="0" y="1093694"/>
            <a:ext cx="12192000" cy="5441578"/>
          </a:xfrm>
          <a:prstGeom prst="rect">
            <a:avLst/>
          </a:prstGeom>
          <a:blipFill>
            <a:blip r:embed="rId2" cstate="print"/>
            <a:srcRect/>
            <a:stretch>
              <a:fillRect t="-19818" b="-609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476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21" y="571314"/>
            <a:ext cx="5508812" cy="800287"/>
          </a:xfrm>
        </p:spPr>
        <p:txBody>
          <a:bodyPr>
            <a:normAutofit/>
          </a:bodyPr>
          <a:lstStyle/>
          <a:p>
            <a:r>
              <a:rPr lang="en-IN" sz="3200" b="1" dirty="0" smtClean="0"/>
              <a:t>Containers – Comparison 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1" y="1198527"/>
            <a:ext cx="11756337" cy="52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99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499597"/>
            <a:ext cx="4164106" cy="791322"/>
          </a:xfrm>
        </p:spPr>
        <p:txBody>
          <a:bodyPr/>
          <a:lstStyle/>
          <a:p>
            <a:r>
              <a:rPr lang="en-IN" sz="3200" dirty="0"/>
              <a:t>Helm </a:t>
            </a:r>
            <a:r>
              <a:rPr lang="en-IN" sz="3200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1422213"/>
            <a:ext cx="10515600" cy="4351338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Chart </a:t>
            </a:r>
          </a:p>
          <a:p>
            <a:pPr lvl="1"/>
            <a:r>
              <a:rPr lang="en-IN" sz="2800" dirty="0" smtClean="0"/>
              <a:t>Contains all of the resource definitions</a:t>
            </a:r>
          </a:p>
          <a:p>
            <a:r>
              <a:rPr lang="en-IN" sz="3200" b="1" dirty="0" err="1" smtClean="0"/>
              <a:t>Config</a:t>
            </a:r>
            <a:endParaRPr lang="en-IN" sz="3200" b="1" dirty="0" smtClean="0"/>
          </a:p>
          <a:p>
            <a:pPr lvl="1"/>
            <a:r>
              <a:rPr lang="en-IN" sz="2800" dirty="0" smtClean="0"/>
              <a:t>Contains configuration information</a:t>
            </a:r>
          </a:p>
          <a:p>
            <a:r>
              <a:rPr lang="en-IN" sz="3200" b="1" dirty="0" smtClean="0"/>
              <a:t>Helm – Helm Client</a:t>
            </a:r>
          </a:p>
          <a:p>
            <a:pPr lvl="1"/>
            <a:r>
              <a:rPr lang="en-IN" sz="2800" dirty="0" smtClean="0"/>
              <a:t>Renders charts into manifest files</a:t>
            </a:r>
          </a:p>
          <a:p>
            <a:r>
              <a:rPr lang="en-IN" sz="3200" b="1" dirty="0" smtClean="0"/>
              <a:t>Release</a:t>
            </a:r>
          </a:p>
          <a:p>
            <a:pPr lvl="1"/>
            <a:r>
              <a:rPr lang="en-IN" sz="2800" dirty="0" smtClean="0"/>
              <a:t>An instance of a chart running</a:t>
            </a:r>
          </a:p>
          <a:p>
            <a:r>
              <a:rPr lang="en-IN" sz="3200" b="1" dirty="0" smtClean="0"/>
              <a:t>Repository</a:t>
            </a:r>
          </a:p>
          <a:p>
            <a:pPr lvl="1"/>
            <a:r>
              <a:rPr lang="en-IN" sz="2800" dirty="0" smtClean="0"/>
              <a:t>Place where charts reside</a:t>
            </a:r>
          </a:p>
        </p:txBody>
      </p:sp>
    </p:spTree>
    <p:extLst>
      <p:ext uri="{BB962C8B-B14F-4D97-AF65-F5344CB8AC3E}">
        <p14:creationId xmlns:p14="http://schemas.microsoft.com/office/powerpoint/2010/main" val="3451554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353" y="436840"/>
            <a:ext cx="4119282" cy="800287"/>
          </a:xfrm>
        </p:spPr>
        <p:txBody>
          <a:bodyPr/>
          <a:lstStyle/>
          <a:p>
            <a:r>
              <a:rPr lang="en-IN" sz="3200" dirty="0"/>
              <a:t>Purpose</a:t>
            </a:r>
            <a:r>
              <a:rPr lang="en-IN" sz="3200" dirty="0"/>
              <a:t> of Helm</a:t>
            </a:r>
            <a:endParaRPr lang="en-IN" sz="3200" dirty="0"/>
          </a:p>
        </p:txBody>
      </p:sp>
      <p:sp>
        <p:nvSpPr>
          <p:cNvPr id="5" name="Rectangle 4"/>
          <p:cNvSpPr/>
          <p:nvPr/>
        </p:nvSpPr>
        <p:spPr>
          <a:xfrm>
            <a:off x="493059" y="1497106"/>
            <a:ext cx="1506070" cy="75303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Create</a:t>
            </a:r>
            <a:endParaRPr lang="en-IN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1999128" y="2447365"/>
            <a:ext cx="1631577" cy="75303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Package</a:t>
            </a:r>
            <a:endParaRPr lang="en-IN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3505198" y="3451413"/>
            <a:ext cx="1631577" cy="75303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Interact</a:t>
            </a:r>
            <a:endParaRPr lang="en-IN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5011268" y="4464427"/>
            <a:ext cx="3369988" cy="75303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Install and Uninstall</a:t>
            </a:r>
            <a:endParaRPr lang="en-IN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8122023" y="5477446"/>
            <a:ext cx="1631577" cy="75303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Manage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84234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141" y="239620"/>
            <a:ext cx="2389094" cy="916828"/>
          </a:xfrm>
        </p:spPr>
        <p:txBody>
          <a:bodyPr/>
          <a:lstStyle/>
          <a:p>
            <a:r>
              <a:rPr lang="en-IN" sz="3200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For Helm, there are three important concepts</a:t>
            </a:r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4" name="Rectangle 3"/>
          <p:cNvSpPr/>
          <p:nvPr/>
        </p:nvSpPr>
        <p:spPr>
          <a:xfrm>
            <a:off x="945777" y="2779059"/>
            <a:ext cx="1582270" cy="75303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Chart</a:t>
            </a:r>
            <a:endParaRPr lang="en-IN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945777" y="3935507"/>
            <a:ext cx="1582270" cy="75303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err="1" smtClean="0"/>
              <a:t>Config</a:t>
            </a:r>
            <a:endParaRPr lang="en-IN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945777" y="5106848"/>
            <a:ext cx="1582270" cy="75303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Release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908651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65" y="436843"/>
            <a:ext cx="10515600" cy="737534"/>
          </a:xfrm>
        </p:spPr>
        <p:txBody>
          <a:bodyPr/>
          <a:lstStyle/>
          <a:p>
            <a:r>
              <a:rPr lang="en-IN" sz="3200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412" y="1281953"/>
            <a:ext cx="10950388" cy="5387788"/>
          </a:xfrm>
        </p:spPr>
        <p:txBody>
          <a:bodyPr>
            <a:noAutofit/>
          </a:bodyPr>
          <a:lstStyle/>
          <a:p>
            <a:r>
              <a:rPr lang="en-IN" sz="3200" dirty="0" smtClean="0"/>
              <a:t>Two distinct parts:</a:t>
            </a:r>
          </a:p>
          <a:p>
            <a:r>
              <a:rPr lang="en-IN" sz="3200" b="1" dirty="0" smtClean="0"/>
              <a:t>Helm Client</a:t>
            </a:r>
          </a:p>
          <a:p>
            <a:pPr lvl="1"/>
            <a:r>
              <a:rPr lang="en-IN" sz="2800" dirty="0" smtClean="0"/>
              <a:t>Command line client</a:t>
            </a:r>
          </a:p>
          <a:p>
            <a:pPr lvl="1"/>
            <a:r>
              <a:rPr lang="en-IN" sz="2800" dirty="0" smtClean="0"/>
              <a:t>Responsible for</a:t>
            </a:r>
          </a:p>
          <a:p>
            <a:pPr lvl="2"/>
            <a:r>
              <a:rPr lang="en-IN" sz="2400" dirty="0" smtClean="0"/>
              <a:t>Development</a:t>
            </a:r>
          </a:p>
          <a:p>
            <a:pPr lvl="2"/>
            <a:r>
              <a:rPr lang="en-IN" sz="2400" dirty="0" smtClean="0"/>
              <a:t>Managing Repositories and Release</a:t>
            </a:r>
          </a:p>
          <a:p>
            <a:pPr lvl="2"/>
            <a:r>
              <a:rPr lang="en-IN" sz="2400" dirty="0" smtClean="0"/>
              <a:t>Interfacing with the Helm Library</a:t>
            </a:r>
          </a:p>
          <a:p>
            <a:r>
              <a:rPr lang="en-IN" sz="3200" b="1" dirty="0" smtClean="0"/>
              <a:t>Helm Library</a:t>
            </a:r>
          </a:p>
          <a:p>
            <a:pPr lvl="1"/>
            <a:r>
              <a:rPr lang="en-IN" sz="2800" dirty="0" smtClean="0"/>
              <a:t>Provides logic for executing all Helm operations</a:t>
            </a:r>
          </a:p>
          <a:p>
            <a:pPr lvl="1"/>
            <a:r>
              <a:rPr lang="en-IN" sz="2800" dirty="0" smtClean="0"/>
              <a:t>Responsible for</a:t>
            </a:r>
          </a:p>
          <a:p>
            <a:pPr lvl="2"/>
            <a:r>
              <a:rPr lang="en-IN" sz="2400" dirty="0" smtClean="0"/>
              <a:t>Combining Chart and configuration</a:t>
            </a:r>
          </a:p>
          <a:p>
            <a:pPr lvl="2"/>
            <a:r>
              <a:rPr lang="en-IN" sz="2400" dirty="0" smtClean="0"/>
              <a:t>Installing Charts</a:t>
            </a:r>
          </a:p>
          <a:p>
            <a:pPr lvl="2"/>
            <a:r>
              <a:rPr lang="en-IN" sz="2400" dirty="0" smtClean="0"/>
              <a:t>Upgrading and Uninstalling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21297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600" b="1" dirty="0" smtClean="0"/>
              <a:t>Kubernetes Operator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3377904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82" y="320302"/>
            <a:ext cx="10515600" cy="827181"/>
          </a:xfrm>
        </p:spPr>
        <p:txBody>
          <a:bodyPr/>
          <a:lstStyle/>
          <a:p>
            <a:r>
              <a:rPr lang="en-IN" sz="3200" dirty="0"/>
              <a:t>What is an </a:t>
            </a:r>
            <a:r>
              <a:rPr lang="en-IN" sz="3200" dirty="0"/>
              <a:t>Kubernetes</a:t>
            </a:r>
            <a:r>
              <a:rPr lang="en-IN" sz="3200" dirty="0"/>
              <a:t> Operator?</a:t>
            </a:r>
            <a:endParaRPr lang="en-I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309" t="34666" r="38333" b="34078"/>
          <a:stretch/>
        </p:blipFill>
        <p:spPr>
          <a:xfrm>
            <a:off x="426719" y="1396162"/>
            <a:ext cx="11535489" cy="49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76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5" y="416485"/>
            <a:ext cx="10515600" cy="755463"/>
          </a:xfrm>
        </p:spPr>
        <p:txBody>
          <a:bodyPr/>
          <a:lstStyle/>
          <a:p>
            <a:r>
              <a:rPr lang="en-IN" sz="3200" dirty="0"/>
              <a:t>Benefits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17" t="35417" r="39633" b="35584"/>
          <a:stretch/>
        </p:blipFill>
        <p:spPr>
          <a:xfrm>
            <a:off x="725602" y="1171948"/>
            <a:ext cx="11134703" cy="46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4" y="481667"/>
            <a:ext cx="10515600" cy="603063"/>
          </a:xfrm>
        </p:spPr>
        <p:txBody>
          <a:bodyPr>
            <a:normAutofit/>
          </a:bodyPr>
          <a:lstStyle/>
          <a:p>
            <a:r>
              <a:rPr lang="en-IN" sz="3200" dirty="0"/>
              <a:t>Who </a:t>
            </a:r>
            <a:r>
              <a:rPr lang="en-IN" sz="3200" dirty="0"/>
              <a:t>can</a:t>
            </a:r>
            <a:r>
              <a:rPr lang="en-IN" sz="3200" dirty="0"/>
              <a:t> benefit?</a:t>
            </a:r>
            <a:endParaRPr lang="en-IN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767" t="35323" r="41233" b="34932"/>
          <a:stretch/>
        </p:blipFill>
        <p:spPr>
          <a:xfrm>
            <a:off x="759130" y="1649507"/>
            <a:ext cx="10348139" cy="459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61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Example Operator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0" y="1657764"/>
            <a:ext cx="11745600" cy="4276871"/>
          </a:xfrm>
        </p:spPr>
        <p:txBody>
          <a:bodyPr/>
          <a:lstStyle/>
          <a:p>
            <a:r>
              <a:rPr lang="en-US" sz="2800" dirty="0"/>
              <a:t>deploying an application on demand</a:t>
            </a:r>
          </a:p>
          <a:p>
            <a:r>
              <a:rPr lang="en-US" sz="2800" dirty="0"/>
              <a:t>taking and restoring backups of that application's state</a:t>
            </a:r>
          </a:p>
          <a:p>
            <a:r>
              <a:rPr lang="en-US" sz="2800" dirty="0"/>
              <a:t>handling upgrades of the application code alongside related changes such as database schemas or extra configuration settings</a:t>
            </a:r>
          </a:p>
          <a:p>
            <a:r>
              <a:rPr lang="en-US" sz="2800" dirty="0"/>
              <a:t>publishing a Service to applications that don't support Kubernetes APIs to discover them</a:t>
            </a:r>
          </a:p>
          <a:p>
            <a:r>
              <a:rPr lang="en-US" sz="2800" dirty="0"/>
              <a:t>simulating failure in all or part of your cluster to test its resilience</a:t>
            </a:r>
          </a:p>
          <a:p>
            <a:r>
              <a:rPr lang="en-US" sz="2800" dirty="0"/>
              <a:t>choosing a leader for a distributed application without an internal member election process</a:t>
            </a:r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1572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6" y="589243"/>
            <a:ext cx="10515600" cy="737534"/>
          </a:xfrm>
        </p:spPr>
        <p:txBody>
          <a:bodyPr/>
          <a:lstStyle/>
          <a:p>
            <a:r>
              <a:rPr lang="en-IN" sz="3200" dirty="0"/>
              <a:t>Why does </a:t>
            </a:r>
            <a:r>
              <a:rPr lang="en-IN" sz="3200" dirty="0"/>
              <a:t>Kubernetes</a:t>
            </a:r>
            <a:r>
              <a:rPr lang="en-IN" sz="3200" dirty="0"/>
              <a:t> need Operators?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2141858"/>
            <a:ext cx="11745600" cy="2842518"/>
          </a:xfrm>
        </p:spPr>
        <p:txBody>
          <a:bodyPr/>
          <a:lstStyle/>
          <a:p>
            <a:r>
              <a:rPr lang="en-IN" sz="3200" dirty="0" smtClean="0"/>
              <a:t>Automate tasks</a:t>
            </a:r>
          </a:p>
          <a:p>
            <a:r>
              <a:rPr lang="en-IN" sz="3200" dirty="0" smtClean="0"/>
              <a:t>Makes sure the service keeps running</a:t>
            </a:r>
          </a:p>
          <a:p>
            <a:r>
              <a:rPr lang="en-IN" sz="3200" dirty="0" smtClean="0"/>
              <a:t>Self-managing</a:t>
            </a:r>
          </a:p>
          <a:p>
            <a:r>
              <a:rPr lang="en-IN" sz="3200" dirty="0" smtClean="0"/>
              <a:t>Manages </a:t>
            </a:r>
            <a:r>
              <a:rPr lang="en-IN" sz="3200" dirty="0" err="1" smtClean="0"/>
              <a:t>stateful</a:t>
            </a:r>
            <a:r>
              <a:rPr lang="en-IN" sz="3200" dirty="0" smtClean="0"/>
              <a:t> workload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5667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6" y="544420"/>
            <a:ext cx="5939118" cy="889934"/>
          </a:xfrm>
        </p:spPr>
        <p:txBody>
          <a:bodyPr/>
          <a:lstStyle/>
          <a:p>
            <a:r>
              <a:rPr lang="en-IN" sz="3200" b="1" dirty="0" smtClean="0"/>
              <a:t>Containers – Comparison </a:t>
            </a:r>
            <a:endParaRPr lang="en-IN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9" y="2359230"/>
            <a:ext cx="4516923" cy="2934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42" y="2359230"/>
            <a:ext cx="4539173" cy="29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71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71" y="383056"/>
            <a:ext cx="5284695" cy="719604"/>
          </a:xfrm>
        </p:spPr>
        <p:txBody>
          <a:bodyPr/>
          <a:lstStyle/>
          <a:p>
            <a:r>
              <a:rPr lang="en-IN" sz="3200" dirty="0"/>
              <a:t>Operator </a:t>
            </a:r>
            <a:r>
              <a:rPr lang="en-IN" sz="3200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" y="1299176"/>
            <a:ext cx="11745600" cy="3846565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 smtClean="0"/>
              <a:t>An operator includes these components</a:t>
            </a:r>
          </a:p>
          <a:p>
            <a:endParaRPr lang="en-IN" sz="2800" dirty="0" smtClean="0"/>
          </a:p>
          <a:p>
            <a:r>
              <a:rPr lang="en-IN" sz="2800" b="1" dirty="0" smtClean="0"/>
              <a:t>Custom Resource Definition (CRD)</a:t>
            </a:r>
          </a:p>
          <a:p>
            <a:pPr lvl="1"/>
            <a:r>
              <a:rPr lang="en-IN" sz="2400" dirty="0" smtClean="0"/>
              <a:t>Defines a schema of settings </a:t>
            </a:r>
          </a:p>
          <a:p>
            <a:r>
              <a:rPr lang="en-IN" sz="2800" b="1" dirty="0" smtClean="0"/>
              <a:t>Custom Resource (CR)</a:t>
            </a:r>
          </a:p>
          <a:p>
            <a:pPr lvl="1"/>
            <a:r>
              <a:rPr lang="en-IN" sz="2400" dirty="0" smtClean="0"/>
              <a:t>Kubernetes API extension created by a CRD.</a:t>
            </a:r>
          </a:p>
          <a:p>
            <a:r>
              <a:rPr lang="en-IN" sz="2800" b="1" dirty="0" smtClean="0"/>
              <a:t>Controller</a:t>
            </a:r>
          </a:p>
          <a:p>
            <a:pPr lvl="1"/>
            <a:r>
              <a:rPr lang="en-IN" sz="2400" dirty="0" smtClean="0"/>
              <a:t>Configures the current state of the workload.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01564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ntroller in an operator watches a specific CR type and takes application-specific actions to make the workload’s current state match the desi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71" y="545634"/>
            <a:ext cx="6096000" cy="608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83776" y="545634"/>
            <a:ext cx="5284695" cy="719604"/>
          </a:xfrm>
        </p:spPr>
        <p:txBody>
          <a:bodyPr/>
          <a:lstStyle/>
          <a:p>
            <a:r>
              <a:rPr lang="en-IN" sz="3200" dirty="0"/>
              <a:t>What do </a:t>
            </a:r>
            <a:r>
              <a:rPr lang="en-IN" sz="3200" dirty="0"/>
              <a:t>operators</a:t>
            </a:r>
            <a:r>
              <a:rPr lang="en-IN" sz="3200" dirty="0"/>
              <a:t> do?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81969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64" y="571314"/>
            <a:ext cx="10515600" cy="737534"/>
          </a:xfrm>
        </p:spPr>
        <p:txBody>
          <a:bodyPr/>
          <a:lstStyle/>
          <a:p>
            <a:r>
              <a:rPr lang="en-IN" sz="3200" dirty="0"/>
              <a:t>How do </a:t>
            </a:r>
            <a:r>
              <a:rPr lang="en-IN" sz="3200" dirty="0"/>
              <a:t>I</a:t>
            </a:r>
            <a:r>
              <a:rPr lang="en-IN" sz="3200" dirty="0"/>
              <a:t> use an Operator?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82" y="2435224"/>
            <a:ext cx="10815918" cy="2495363"/>
          </a:xfrm>
        </p:spPr>
        <p:txBody>
          <a:bodyPr/>
          <a:lstStyle/>
          <a:p>
            <a:r>
              <a:rPr lang="en-IN" sz="3200" dirty="0" smtClean="0"/>
              <a:t>Deploy the operator as a workload.</a:t>
            </a:r>
          </a:p>
          <a:p>
            <a:r>
              <a:rPr lang="en-IN" sz="3200" dirty="0" smtClean="0"/>
              <a:t>Can use Operator Hub to deploy an operator </a:t>
            </a:r>
          </a:p>
          <a:p>
            <a:r>
              <a:rPr lang="en-IN" sz="3200" dirty="0" smtClean="0"/>
              <a:t>Can Operator Life Cycle Manager to deploy an Operator</a:t>
            </a:r>
            <a:r>
              <a:rPr lang="en-IN" sz="3200" dirty="0" smtClean="0"/>
              <a:t>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28280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70" y="660962"/>
            <a:ext cx="10515600" cy="845110"/>
          </a:xfrm>
        </p:spPr>
        <p:txBody>
          <a:bodyPr/>
          <a:lstStyle/>
          <a:p>
            <a:r>
              <a:rPr lang="en-IN" sz="3200" dirty="0"/>
              <a:t>Operator </a:t>
            </a:r>
            <a:r>
              <a:rPr lang="en-IN" sz="3200" dirty="0"/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73" y="2258400"/>
            <a:ext cx="11745600" cy="3900353"/>
          </a:xfrm>
        </p:spPr>
        <p:txBody>
          <a:bodyPr/>
          <a:lstStyle/>
          <a:p>
            <a:r>
              <a:rPr lang="en-IN" sz="3200" b="1" dirty="0" smtClean="0"/>
              <a:t>Go</a:t>
            </a:r>
          </a:p>
          <a:p>
            <a:pPr lvl="1"/>
            <a:r>
              <a:rPr lang="en-IN" sz="2800" dirty="0" smtClean="0"/>
              <a:t>71% of operators from operatorhub.io are written in Go language</a:t>
            </a:r>
            <a:r>
              <a:rPr lang="en-IN" sz="2800" dirty="0" smtClean="0"/>
              <a:t>.</a:t>
            </a:r>
          </a:p>
          <a:p>
            <a:pPr lvl="1"/>
            <a:endParaRPr lang="en-IN" sz="2800" dirty="0" smtClean="0"/>
          </a:p>
          <a:p>
            <a:r>
              <a:rPr lang="en-IN" sz="3200" b="1" dirty="0" err="1" smtClean="0"/>
              <a:t>Ansible</a:t>
            </a:r>
            <a:endParaRPr lang="en-IN" sz="3200" b="1" dirty="0" smtClean="0"/>
          </a:p>
          <a:p>
            <a:pPr lvl="1"/>
            <a:r>
              <a:rPr lang="en-IN" sz="2800" dirty="0" smtClean="0"/>
              <a:t>Good choice for infrastructure teams</a:t>
            </a:r>
            <a:r>
              <a:rPr lang="en-IN" sz="2800" dirty="0" smtClean="0"/>
              <a:t>.</a:t>
            </a:r>
          </a:p>
          <a:p>
            <a:pPr lvl="1"/>
            <a:endParaRPr lang="en-IN" sz="2800" dirty="0" smtClean="0"/>
          </a:p>
          <a:p>
            <a:r>
              <a:rPr lang="en-IN" sz="3200" b="1" dirty="0" smtClean="0"/>
              <a:t>Helm</a:t>
            </a:r>
            <a:endParaRPr lang="en-IN" sz="3200" b="1" dirty="0" smtClean="0"/>
          </a:p>
          <a:p>
            <a:pPr lvl="1"/>
            <a:r>
              <a:rPr lang="en-IN" sz="2800" dirty="0" smtClean="0"/>
              <a:t>Helm operators are simpler to implement.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4541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71" y="392020"/>
            <a:ext cx="10515600" cy="737534"/>
          </a:xfrm>
        </p:spPr>
        <p:txBody>
          <a:bodyPr/>
          <a:lstStyle/>
          <a:p>
            <a:r>
              <a:rPr lang="en-IN" sz="3200" dirty="0"/>
              <a:t>Operator</a:t>
            </a:r>
            <a:r>
              <a:rPr lang="en-IN" sz="3200" dirty="0"/>
              <a:t> SDK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671" y="1129554"/>
            <a:ext cx="11143130" cy="5504328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Open source tools for Build, Test and Package operators.</a:t>
            </a:r>
          </a:p>
          <a:p>
            <a:r>
              <a:rPr lang="en-IN" b="1" dirty="0" smtClean="0"/>
              <a:t>Operator SDK </a:t>
            </a:r>
            <a:r>
              <a:rPr lang="en-IN" dirty="0" smtClean="0"/>
              <a:t>is a framework makes writing operator easier</a:t>
            </a:r>
          </a:p>
          <a:p>
            <a:r>
              <a:rPr lang="en-IN" dirty="0" smtClean="0"/>
              <a:t>The operator SDK provides</a:t>
            </a:r>
          </a:p>
          <a:p>
            <a:pPr lvl="1"/>
            <a:r>
              <a:rPr lang="en-IN" dirty="0" smtClean="0"/>
              <a:t>High level API</a:t>
            </a:r>
          </a:p>
          <a:p>
            <a:pPr lvl="1"/>
            <a:r>
              <a:rPr lang="en-IN" dirty="0" smtClean="0"/>
              <a:t>Tools for scaffolding and code generation</a:t>
            </a:r>
          </a:p>
          <a:p>
            <a:pPr lvl="1"/>
            <a:r>
              <a:rPr lang="en-IN" dirty="0" smtClean="0"/>
              <a:t>Extensions to cover common Operator uses case.</a:t>
            </a:r>
            <a:endParaRPr lang="en-IN" dirty="0"/>
          </a:p>
          <a:p>
            <a:r>
              <a:rPr lang="en-IN" b="1" dirty="0" smtClean="0"/>
              <a:t>SDK CLI </a:t>
            </a:r>
            <a:r>
              <a:rPr lang="en-IN" dirty="0" smtClean="0"/>
              <a:t>enables you to scaffold a project.</a:t>
            </a:r>
          </a:p>
          <a:p>
            <a:r>
              <a:rPr lang="en-IN" b="1" dirty="0" smtClean="0"/>
              <a:t>Operand </a:t>
            </a:r>
          </a:p>
          <a:p>
            <a:pPr lvl="1"/>
            <a:r>
              <a:rPr lang="en-IN" dirty="0" smtClean="0"/>
              <a:t>Managed Workload</a:t>
            </a:r>
          </a:p>
          <a:p>
            <a:r>
              <a:rPr lang="en-IN" dirty="0" smtClean="0"/>
              <a:t>Managed Resources</a:t>
            </a:r>
          </a:p>
          <a:p>
            <a:pPr lvl="1"/>
            <a:r>
              <a:rPr lang="en-IN" dirty="0" smtClean="0"/>
              <a:t>Secondary resources</a:t>
            </a:r>
          </a:p>
          <a:p>
            <a:r>
              <a:rPr lang="en-IN" dirty="0" smtClean="0"/>
              <a:t>SDK uses Make commands </a:t>
            </a:r>
          </a:p>
          <a:p>
            <a:pPr lvl="1"/>
            <a:r>
              <a:rPr lang="en-IN" b="1" dirty="0" smtClean="0"/>
              <a:t>Make manifests</a:t>
            </a:r>
          </a:p>
          <a:p>
            <a:pPr lvl="1"/>
            <a:r>
              <a:rPr lang="en-IN" b="1" dirty="0" smtClean="0"/>
              <a:t>Make install</a:t>
            </a:r>
          </a:p>
          <a:p>
            <a:pPr lvl="1"/>
            <a:r>
              <a:rPr lang="en-IN" b="1" dirty="0" smtClean="0"/>
              <a:t>Make generate</a:t>
            </a:r>
          </a:p>
          <a:p>
            <a:pPr lvl="1"/>
            <a:r>
              <a:rPr lang="en-IN" b="1" dirty="0" smtClean="0"/>
              <a:t>Make </a:t>
            </a:r>
            <a:r>
              <a:rPr lang="en-IN" b="1" dirty="0" err="1" smtClean="0"/>
              <a:t>docker</a:t>
            </a:r>
            <a:r>
              <a:rPr lang="en-IN" b="1" dirty="0" smtClean="0"/>
              <a:t>-build</a:t>
            </a:r>
          </a:p>
          <a:p>
            <a:pPr lvl="1"/>
            <a:r>
              <a:rPr lang="en-IN" b="1" dirty="0" smtClean="0"/>
              <a:t>Make </a:t>
            </a:r>
            <a:r>
              <a:rPr lang="en-IN" b="1" dirty="0" err="1" smtClean="0"/>
              <a:t>docker</a:t>
            </a:r>
            <a:r>
              <a:rPr lang="en-IN" b="1" dirty="0" smtClean="0"/>
              <a:t>-push</a:t>
            </a:r>
          </a:p>
          <a:p>
            <a:pPr lvl="1"/>
            <a:r>
              <a:rPr lang="en-IN" b="1" dirty="0" smtClean="0"/>
              <a:t>Make deploy</a:t>
            </a:r>
          </a:p>
          <a:p>
            <a:pPr lvl="1"/>
            <a:r>
              <a:rPr lang="en-IN" b="1" dirty="0" smtClean="0"/>
              <a:t>Make </a:t>
            </a:r>
            <a:r>
              <a:rPr lang="en-IN" b="1" dirty="0" err="1" smtClean="0"/>
              <a:t>undeploy</a:t>
            </a:r>
            <a:endParaRPr lang="en-IN" b="1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5038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571313"/>
            <a:ext cx="10515600" cy="791322"/>
          </a:xfrm>
        </p:spPr>
        <p:txBody>
          <a:bodyPr/>
          <a:lstStyle/>
          <a:p>
            <a:r>
              <a:rPr lang="en-IN" sz="3200" dirty="0"/>
              <a:t>Operator </a:t>
            </a:r>
            <a:r>
              <a:rPr lang="en-IN" sz="3200" dirty="0"/>
              <a:t>Life</a:t>
            </a:r>
            <a:r>
              <a:rPr lang="en-IN" sz="3200" dirty="0"/>
              <a:t> Cycle Manager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467" y="2258400"/>
            <a:ext cx="11745600" cy="2304635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i="1" dirty="0"/>
              <a:t>Operator Lifecycle Manager</a:t>
            </a:r>
            <a:r>
              <a:rPr lang="en-US" b="1" dirty="0"/>
              <a:t> (OLM) </a:t>
            </a:r>
            <a:r>
              <a:rPr lang="en-US" dirty="0"/>
              <a:t>helps users install, update, and manage the lifecycle of Kubernetes native applications (Operators) and their associated services running across their OpenShift Container Platform clusters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SDK installs the OLM</a:t>
            </a:r>
          </a:p>
          <a:p>
            <a:pPr algn="just"/>
            <a:r>
              <a:rPr lang="en-US" dirty="0" smtClean="0"/>
              <a:t>A set of cluster resources that manages the Operator Lifecycle.</a:t>
            </a:r>
          </a:p>
          <a:p>
            <a:pPr algn="just"/>
            <a:endParaRPr lang="en-IN" dirty="0" smtClean="0"/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4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65" y="616138"/>
            <a:ext cx="3500717" cy="746499"/>
          </a:xfrm>
        </p:spPr>
        <p:txBody>
          <a:bodyPr/>
          <a:lstStyle/>
          <a:p>
            <a:r>
              <a:rPr lang="en-IN" sz="3200" dirty="0"/>
              <a:t>OLM </a:t>
            </a:r>
            <a:r>
              <a:rPr lang="en-IN" sz="3200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65" y="2473553"/>
            <a:ext cx="11745600" cy="2887341"/>
          </a:xfrm>
        </p:spPr>
        <p:txBody>
          <a:bodyPr/>
          <a:lstStyle/>
          <a:p>
            <a:r>
              <a:rPr lang="en-IN" sz="3200" dirty="0" smtClean="0"/>
              <a:t>Over-the-air updates and </a:t>
            </a:r>
            <a:r>
              <a:rPr lang="en-IN" sz="3200" dirty="0" err="1" smtClean="0"/>
              <a:t>catalogs</a:t>
            </a:r>
            <a:endParaRPr lang="en-IN" sz="3200" dirty="0" smtClean="0"/>
          </a:p>
          <a:p>
            <a:r>
              <a:rPr lang="en-IN" sz="3200" dirty="0" smtClean="0"/>
              <a:t>Dependency Model</a:t>
            </a:r>
          </a:p>
          <a:p>
            <a:r>
              <a:rPr lang="en-IN" sz="3200" dirty="0" smtClean="0"/>
              <a:t>Discoverability</a:t>
            </a:r>
          </a:p>
          <a:p>
            <a:r>
              <a:rPr lang="en-IN" sz="3200" dirty="0" smtClean="0"/>
              <a:t>Cluster stability</a:t>
            </a:r>
          </a:p>
          <a:p>
            <a:r>
              <a:rPr lang="en-IN" sz="3200" dirty="0" smtClean="0"/>
              <a:t>Declarative UI Controls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67245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" y="764258"/>
            <a:ext cx="4404706" cy="460800"/>
          </a:xfrm>
        </p:spPr>
        <p:txBody>
          <a:bodyPr/>
          <a:lstStyle/>
          <a:p>
            <a:r>
              <a:rPr lang="en-IN" sz="3200" dirty="0"/>
              <a:t>Operator</a:t>
            </a:r>
            <a:r>
              <a:rPr lang="en-IN" sz="3200" dirty="0"/>
              <a:t> Framework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0" y="2195647"/>
            <a:ext cx="7712874" cy="3147318"/>
          </a:xfrm>
        </p:spPr>
        <p:txBody>
          <a:bodyPr/>
          <a:lstStyle/>
          <a:p>
            <a:r>
              <a:rPr lang="en-IN" sz="3600" dirty="0" smtClean="0"/>
              <a:t>Open source project </a:t>
            </a:r>
          </a:p>
          <a:p>
            <a:r>
              <a:rPr lang="en-IN" sz="3600" dirty="0" smtClean="0"/>
              <a:t>Operator Framework includes</a:t>
            </a:r>
          </a:p>
          <a:p>
            <a:pPr lvl="1"/>
            <a:r>
              <a:rPr lang="en-IN" sz="3200" dirty="0" smtClean="0"/>
              <a:t>Operator SDK</a:t>
            </a:r>
          </a:p>
          <a:p>
            <a:pPr lvl="1"/>
            <a:r>
              <a:rPr lang="en-IN" sz="3200" dirty="0" smtClean="0"/>
              <a:t>Operator Lifecycle Manager</a:t>
            </a:r>
          </a:p>
          <a:p>
            <a:pPr lvl="1"/>
            <a:r>
              <a:rPr lang="en-IN" sz="3200" dirty="0" smtClean="0"/>
              <a:t>Operator Metering</a:t>
            </a:r>
            <a:endParaRPr lang="en-IN" sz="3200" dirty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2572256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59" y="383055"/>
            <a:ext cx="10515600" cy="764428"/>
          </a:xfrm>
        </p:spPr>
        <p:txBody>
          <a:bodyPr/>
          <a:lstStyle/>
          <a:p>
            <a:r>
              <a:rPr lang="en-IN" sz="3200" dirty="0"/>
              <a:t>Capabilities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825" y="1147483"/>
            <a:ext cx="12100119" cy="4607858"/>
            <a:chOff x="44825" y="1147483"/>
            <a:chExt cx="12100119" cy="46078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308" t="15797" r="3359" b="17370"/>
            <a:stretch/>
          </p:blipFill>
          <p:spPr>
            <a:xfrm>
              <a:off x="44825" y="1147483"/>
              <a:ext cx="12100119" cy="460785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21340" y="2357716"/>
              <a:ext cx="9708777" cy="735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0261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7878"/>
            <a:ext cx="5105400" cy="647887"/>
          </a:xfrm>
        </p:spPr>
        <p:txBody>
          <a:bodyPr>
            <a:normAutofit/>
          </a:bodyPr>
          <a:lstStyle/>
          <a:p>
            <a:r>
              <a:rPr lang="en-IN" b="1" dirty="0" smtClean="0"/>
              <a:t>History of Containers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399" y="1075765"/>
            <a:ext cx="8189259" cy="5782235"/>
          </a:xfrm>
        </p:spPr>
        <p:txBody>
          <a:bodyPr>
            <a:normAutofit/>
          </a:bodyPr>
          <a:lstStyle/>
          <a:p>
            <a:r>
              <a:rPr lang="en-IN" sz="2800" dirty="0" smtClean="0"/>
              <a:t>1979	-	Unix V7</a:t>
            </a:r>
          </a:p>
          <a:p>
            <a:r>
              <a:rPr lang="en-IN" sz="2800" dirty="0" smtClean="0"/>
              <a:t>2000	-	FreeBSD Jails</a:t>
            </a:r>
          </a:p>
          <a:p>
            <a:r>
              <a:rPr lang="en-IN" sz="2800" dirty="0" smtClean="0"/>
              <a:t>2001	-	Linux </a:t>
            </a:r>
            <a:r>
              <a:rPr lang="en-IN" sz="2800" dirty="0" err="1" smtClean="0"/>
              <a:t>VServer</a:t>
            </a:r>
            <a:endParaRPr lang="en-IN" sz="2800" dirty="0" smtClean="0"/>
          </a:p>
          <a:p>
            <a:r>
              <a:rPr lang="en-IN" sz="2800" dirty="0" smtClean="0"/>
              <a:t>2004	-	Solaris Containers</a:t>
            </a:r>
          </a:p>
          <a:p>
            <a:r>
              <a:rPr lang="en-IN" sz="2800" dirty="0" smtClean="0"/>
              <a:t>2005	-	Open VZ (Open </a:t>
            </a:r>
            <a:r>
              <a:rPr lang="en-IN" sz="2800" dirty="0" err="1" smtClean="0"/>
              <a:t>Virtuzzo</a:t>
            </a:r>
            <a:r>
              <a:rPr lang="en-IN" sz="2800" dirty="0" smtClean="0"/>
              <a:t>)</a:t>
            </a:r>
          </a:p>
          <a:p>
            <a:r>
              <a:rPr lang="en-IN" sz="2800" dirty="0" smtClean="0"/>
              <a:t>2006	-	Process Containers</a:t>
            </a:r>
          </a:p>
          <a:p>
            <a:r>
              <a:rPr lang="en-IN" sz="2800" dirty="0" smtClean="0"/>
              <a:t>2008	-	LXC</a:t>
            </a:r>
          </a:p>
          <a:p>
            <a:r>
              <a:rPr lang="en-IN" sz="2800" dirty="0" smtClean="0"/>
              <a:t>2011	-	Warden</a:t>
            </a:r>
          </a:p>
          <a:p>
            <a:r>
              <a:rPr lang="en-IN" sz="2800" dirty="0" smtClean="0"/>
              <a:t>2013	-	LMCTFY</a:t>
            </a:r>
          </a:p>
          <a:p>
            <a:r>
              <a:rPr lang="en-IN" sz="2800" dirty="0" smtClean="0"/>
              <a:t>2013	-	Docker</a:t>
            </a:r>
          </a:p>
          <a:p>
            <a:r>
              <a:rPr lang="en-IN" sz="2800" dirty="0" smtClean="0"/>
              <a:t>2017	-	Container Tools Mature</a:t>
            </a:r>
          </a:p>
          <a:p>
            <a:r>
              <a:rPr lang="en-IN" sz="2800" dirty="0" smtClean="0"/>
              <a:t>2019	-	</a:t>
            </a:r>
            <a:r>
              <a:rPr lang="en-IN" sz="2800" dirty="0" err="1" smtClean="0"/>
              <a:t>Containerd</a:t>
            </a:r>
            <a:r>
              <a:rPr lang="en-IN" sz="2800" dirty="0" smtClean="0"/>
              <a:t> and CRI-O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9499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 smtClean="0"/>
              <a:t>Benefits of Container 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0" y="1837059"/>
            <a:ext cx="11745600" cy="2761835"/>
          </a:xfrm>
        </p:spPr>
        <p:txBody>
          <a:bodyPr/>
          <a:lstStyle/>
          <a:p>
            <a:r>
              <a:rPr lang="en-IN" sz="3200" dirty="0" smtClean="0"/>
              <a:t>Less overhead</a:t>
            </a:r>
          </a:p>
          <a:p>
            <a:r>
              <a:rPr lang="en-IN" sz="3200" dirty="0" smtClean="0"/>
              <a:t>Increased portability</a:t>
            </a:r>
          </a:p>
          <a:p>
            <a:r>
              <a:rPr lang="en-IN" sz="3200" dirty="0" smtClean="0"/>
              <a:t>More Consistent operation</a:t>
            </a:r>
          </a:p>
          <a:p>
            <a:r>
              <a:rPr lang="en-IN" sz="3200" dirty="0" smtClean="0"/>
              <a:t>Greater efficiency</a:t>
            </a:r>
          </a:p>
          <a:p>
            <a:r>
              <a:rPr lang="en-IN" sz="3200" dirty="0" smtClean="0"/>
              <a:t>Better application development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7197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64" y="657120"/>
            <a:ext cx="11740896" cy="460800"/>
          </a:xfrm>
        </p:spPr>
        <p:txBody>
          <a:bodyPr/>
          <a:lstStyle/>
          <a:p>
            <a:r>
              <a:rPr lang="en-IN" sz="3200" b="1" dirty="0" smtClean="0"/>
              <a:t>Where do containers Live?</a:t>
            </a:r>
            <a:endParaRPr lang="en-IN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318" y="1690688"/>
            <a:ext cx="1958788" cy="1921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718" y="1321356"/>
            <a:ext cx="149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Some Storage</a:t>
            </a:r>
            <a:endParaRPr lang="en-IN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795248" y="3890683"/>
            <a:ext cx="4625788" cy="2447365"/>
            <a:chOff x="5791201" y="3818965"/>
            <a:chExt cx="4975412" cy="2680447"/>
          </a:xfrm>
        </p:grpSpPr>
        <p:sp>
          <p:nvSpPr>
            <p:cNvPr id="6" name="Rectangle 5"/>
            <p:cNvSpPr/>
            <p:nvPr/>
          </p:nvSpPr>
          <p:spPr>
            <a:xfrm>
              <a:off x="5791201" y="3818965"/>
              <a:ext cx="4975412" cy="2680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11152" y="4187547"/>
              <a:ext cx="3935506" cy="194328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rgbClr val="FF0000"/>
                  </a:solidFill>
                </a:rPr>
                <a:t>Container Repository</a:t>
              </a:r>
            </a:p>
            <a:p>
              <a:pPr algn="ctr"/>
              <a:endParaRPr lang="en-IN" dirty="0"/>
            </a:p>
            <a:p>
              <a:pPr algn="ctr"/>
              <a:endParaRPr lang="en-IN" dirty="0" smtClean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</p:txBody>
        </p:sp>
        <p:pic>
          <p:nvPicPr>
            <p:cNvPr id="4098" name="Picture 2" descr="File:Database-postgres.svg - Wikimedia Comm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0881" y="4937495"/>
              <a:ext cx="492857" cy="69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945" y="5557954"/>
              <a:ext cx="1221468" cy="4081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3620" y="5288333"/>
              <a:ext cx="758360" cy="758360"/>
            </a:xfrm>
            <a:prstGeom prst="rect">
              <a:avLst/>
            </a:prstGeom>
          </p:spPr>
        </p:pic>
        <p:pic>
          <p:nvPicPr>
            <p:cNvPr id="4100" name="Picture 4" descr="Nginx Phusion Passenger Load Balancing Docker PNG, Clipart, Angle, Area,  Brand, Computer Servers, Computer Software Fre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CBCBCB"/>
                </a:clrFrom>
                <a:clrTo>
                  <a:srgbClr val="CBCBC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923" y="4937495"/>
              <a:ext cx="664475" cy="452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635574" y="2367815"/>
            <a:ext cx="4985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Ø"/>
            </a:pPr>
            <a:r>
              <a:rPr lang="en-IN" sz="3600" b="1" dirty="0" smtClean="0"/>
              <a:t>Container Repository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endParaRPr lang="en-IN" sz="3600" b="1" dirty="0"/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en-IN" sz="3600" b="1" dirty="0" smtClean="0"/>
              <a:t>Private Repository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endParaRPr lang="en-IN" sz="3600" b="1" dirty="0"/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en-IN" sz="3600" b="1" dirty="0" smtClean="0"/>
              <a:t>Public Repository</a:t>
            </a:r>
            <a:endParaRPr lang="en-IN" sz="36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197041" y="5292760"/>
            <a:ext cx="3352112" cy="848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>
                <a:solidFill>
                  <a:srgbClr val="FF0000"/>
                </a:solidFill>
              </a:rPr>
              <a:t>Docker Hub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90855"/>
      </p:ext>
    </p:extLst>
  </p:cSld>
  <p:clrMapOvr>
    <a:masterClrMapping/>
  </p:clrMapOvr>
</p:sld>
</file>

<file path=ppt/theme/theme1.xml><?xml version="1.0" encoding="utf-8"?>
<a:theme xmlns:a="http://schemas.openxmlformats.org/drawingml/2006/main" name="LD1xbrand_11.0">
  <a:themeElements>
    <a:clrScheme name="IBM Training">
      <a:dk1>
        <a:srgbClr val="000000"/>
      </a:dk1>
      <a:lt1>
        <a:srgbClr val="FFFFFF"/>
      </a:lt1>
      <a:dk2>
        <a:srgbClr val="00649D"/>
      </a:dk2>
      <a:lt2>
        <a:srgbClr val="FFFFFF"/>
      </a:lt2>
      <a:accent1>
        <a:srgbClr val="DAF1FC"/>
      </a:accent1>
      <a:accent2>
        <a:srgbClr val="EEF6E2"/>
      </a:accent2>
      <a:accent3>
        <a:srgbClr val="F4E3DD"/>
      </a:accent3>
      <a:accent4>
        <a:srgbClr val="FDEDF3"/>
      </a:accent4>
      <a:accent5>
        <a:srgbClr val="ECDDEC"/>
      </a:accent5>
      <a:accent6>
        <a:srgbClr val="FDFACC"/>
      </a:accent6>
      <a:hlink>
        <a:srgbClr val="00649D"/>
      </a:hlink>
      <a:folHlink>
        <a:srgbClr val="00649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D1WE_9.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7889FB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454545"/>
        </a:accent6>
        <a:hlink>
          <a:srgbClr val="1C7270"/>
        </a:hlink>
        <a:folHlink>
          <a:srgbClr val="9E64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D1WE_9.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assAuthor.potx" id="{BA871FAA-E8AA-4197-803F-9346F49DF529}" vid="{61AE911A-47C4-4F36-9349-81A95DA446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5086</TotalTime>
  <Words>1675</Words>
  <Application>Microsoft Office PowerPoint</Application>
  <PresentationFormat>Widescreen</PresentationFormat>
  <Paragraphs>435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Verdana</vt:lpstr>
      <vt:lpstr>Wingdings</vt:lpstr>
      <vt:lpstr>LD1xbrand_11.0</vt:lpstr>
      <vt:lpstr>Containers</vt:lpstr>
      <vt:lpstr>What are Containers?</vt:lpstr>
      <vt:lpstr>Container Overview</vt:lpstr>
      <vt:lpstr>Challenge</vt:lpstr>
      <vt:lpstr>Containers – Comparison </vt:lpstr>
      <vt:lpstr>Containers – Comparison </vt:lpstr>
      <vt:lpstr>History of Containers</vt:lpstr>
      <vt:lpstr>Benefits of Container </vt:lpstr>
      <vt:lpstr>Where do containers Live?</vt:lpstr>
      <vt:lpstr>Application Development Process</vt:lpstr>
      <vt:lpstr>Application Development Process</vt:lpstr>
      <vt:lpstr>Application Deployment Process</vt:lpstr>
      <vt:lpstr>PowerPoint Presentation</vt:lpstr>
      <vt:lpstr>Container Standards</vt:lpstr>
      <vt:lpstr>Docker </vt:lpstr>
      <vt:lpstr>Docker</vt:lpstr>
      <vt:lpstr>Docker Architecture</vt:lpstr>
      <vt:lpstr>Docker Components </vt:lpstr>
      <vt:lpstr>Docker Image</vt:lpstr>
      <vt:lpstr>Container</vt:lpstr>
      <vt:lpstr>Docker Hub/Registry</vt:lpstr>
      <vt:lpstr>Docker Engine</vt:lpstr>
      <vt:lpstr>Dockerfile</vt:lpstr>
      <vt:lpstr>Docker Containers</vt:lpstr>
      <vt:lpstr>What is container ? - Technically</vt:lpstr>
      <vt:lpstr>Image vs Container</vt:lpstr>
      <vt:lpstr>Image vs Container</vt:lpstr>
      <vt:lpstr>Container Port vs Host Port</vt:lpstr>
      <vt:lpstr>Orchestration</vt:lpstr>
      <vt:lpstr>Docker Orchestration</vt:lpstr>
      <vt:lpstr>Container Orchestration</vt:lpstr>
      <vt:lpstr>Container Orchestration</vt:lpstr>
      <vt:lpstr>Kubernetes</vt:lpstr>
      <vt:lpstr>Why Kubernetes</vt:lpstr>
      <vt:lpstr>Why Kubernetes?</vt:lpstr>
      <vt:lpstr>Kubernetes – What it can do</vt:lpstr>
      <vt:lpstr>Kubernetes – what is not?</vt:lpstr>
      <vt:lpstr>Kubernetes Components</vt:lpstr>
      <vt:lpstr>Cluster Architecture : Control Plane (Master)</vt:lpstr>
      <vt:lpstr>Cluster Architecture : Cluster Nodes</vt:lpstr>
      <vt:lpstr>Cluster Architecture : Scheduler</vt:lpstr>
      <vt:lpstr>Types of Pod</vt:lpstr>
      <vt:lpstr>Volumes</vt:lpstr>
      <vt:lpstr>PV and PVC</vt:lpstr>
      <vt:lpstr>Storage Class</vt:lpstr>
      <vt:lpstr>Service</vt:lpstr>
      <vt:lpstr>Helm</vt:lpstr>
      <vt:lpstr>Overview</vt:lpstr>
      <vt:lpstr>Advantages of using Helm</vt:lpstr>
      <vt:lpstr>Helm Abstraction</vt:lpstr>
      <vt:lpstr>Purpose of Helm</vt:lpstr>
      <vt:lpstr>Concepts</vt:lpstr>
      <vt:lpstr>Components</vt:lpstr>
      <vt:lpstr>Kubernetes Operator</vt:lpstr>
      <vt:lpstr>What is an Kubernetes Operator?</vt:lpstr>
      <vt:lpstr>Benefits</vt:lpstr>
      <vt:lpstr>Who can benefit?</vt:lpstr>
      <vt:lpstr>Example Operator</vt:lpstr>
      <vt:lpstr>Why does Kubernetes need Operators?</vt:lpstr>
      <vt:lpstr>Operator Components</vt:lpstr>
      <vt:lpstr>What do operators do?</vt:lpstr>
      <vt:lpstr>How do I use an Operator?</vt:lpstr>
      <vt:lpstr>Operator Technologies</vt:lpstr>
      <vt:lpstr>Operator SDK</vt:lpstr>
      <vt:lpstr>Operator Life Cycle Manager</vt:lpstr>
      <vt:lpstr>OLM Features</vt:lpstr>
      <vt:lpstr>Operator Framework</vt:lpstr>
      <vt:lpstr>Capabilities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</dc:title>
  <dc:creator>atnavis</dc:creator>
  <cp:lastModifiedBy>atnavis</cp:lastModifiedBy>
  <cp:revision>129</cp:revision>
  <dcterms:created xsi:type="dcterms:W3CDTF">2021-12-13T11:13:38Z</dcterms:created>
  <dcterms:modified xsi:type="dcterms:W3CDTF">2022-01-28T11:32:25Z</dcterms:modified>
</cp:coreProperties>
</file>